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notesMasterIdLst>
    <p:notesMasterId r:id="rId8"/>
  </p:notesMasterIdLst>
  <p:sldIdLst>
    <p:sldId id="324" r:id="rId2"/>
    <p:sldId id="327" r:id="rId3"/>
    <p:sldId id="346" r:id="rId4"/>
    <p:sldId id="347" r:id="rId5"/>
    <p:sldId id="349" r:id="rId6"/>
    <p:sldId id="34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ia Francesli Negri Reis" initials="AFN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D54"/>
    <a:srgbClr val="FFDE75"/>
    <a:srgbClr val="183350"/>
    <a:srgbClr val="CCECFF"/>
    <a:srgbClr val="F22B26"/>
    <a:srgbClr val="00A1DA"/>
    <a:srgbClr val="548123"/>
    <a:srgbClr val="003206"/>
    <a:srgbClr val="001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90" y="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ADOS%20LIVE\Dimitri\dimitra%2002-06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SJRP!$C$2</c:f>
              <c:strCache>
                <c:ptCount val="1"/>
                <c:pt idx="0">
                  <c:v>Casos Acumulados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72"/>
              <c:layout>
                <c:manualLayout>
                  <c:x val="-2.2222222222222223E-2"/>
                  <c:y val="-4.62962962962963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C91-41E1-8C39-638F31E53F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SJRP!$A$3:$A$75</c:f>
              <c:numCache>
                <c:formatCode>m/d/yyyy</c:formatCode>
                <c:ptCount val="73"/>
                <c:pt idx="0">
                  <c:v>43902</c:v>
                </c:pt>
                <c:pt idx="1">
                  <c:v>43906</c:v>
                </c:pt>
                <c:pt idx="2">
                  <c:v>43909</c:v>
                </c:pt>
                <c:pt idx="3">
                  <c:v>43910</c:v>
                </c:pt>
                <c:pt idx="4">
                  <c:v>43911</c:v>
                </c:pt>
                <c:pt idx="5">
                  <c:v>43912</c:v>
                </c:pt>
                <c:pt idx="6">
                  <c:v>43913</c:v>
                </c:pt>
                <c:pt idx="7">
                  <c:v>43914</c:v>
                </c:pt>
                <c:pt idx="8">
                  <c:v>43916</c:v>
                </c:pt>
                <c:pt idx="9">
                  <c:v>43917</c:v>
                </c:pt>
                <c:pt idx="10">
                  <c:v>43918</c:v>
                </c:pt>
                <c:pt idx="11">
                  <c:v>43920</c:v>
                </c:pt>
                <c:pt idx="12">
                  <c:v>43921</c:v>
                </c:pt>
                <c:pt idx="13">
                  <c:v>43922</c:v>
                </c:pt>
                <c:pt idx="14">
                  <c:v>43923</c:v>
                </c:pt>
                <c:pt idx="15">
                  <c:v>43924</c:v>
                </c:pt>
                <c:pt idx="16">
                  <c:v>43925</c:v>
                </c:pt>
                <c:pt idx="17">
                  <c:v>43926</c:v>
                </c:pt>
                <c:pt idx="18">
                  <c:v>43927</c:v>
                </c:pt>
                <c:pt idx="19">
                  <c:v>43928</c:v>
                </c:pt>
                <c:pt idx="20">
                  <c:v>43929</c:v>
                </c:pt>
                <c:pt idx="21">
                  <c:v>43930</c:v>
                </c:pt>
                <c:pt idx="22">
                  <c:v>43931</c:v>
                </c:pt>
                <c:pt idx="23">
                  <c:v>43932</c:v>
                </c:pt>
                <c:pt idx="24">
                  <c:v>43933</c:v>
                </c:pt>
                <c:pt idx="25">
                  <c:v>43934</c:v>
                </c:pt>
                <c:pt idx="26">
                  <c:v>43935</c:v>
                </c:pt>
                <c:pt idx="27">
                  <c:v>43936</c:v>
                </c:pt>
                <c:pt idx="28">
                  <c:v>43937</c:v>
                </c:pt>
                <c:pt idx="29">
                  <c:v>43938</c:v>
                </c:pt>
                <c:pt idx="30">
                  <c:v>43941</c:v>
                </c:pt>
                <c:pt idx="31">
                  <c:v>43942</c:v>
                </c:pt>
                <c:pt idx="32">
                  <c:v>43943</c:v>
                </c:pt>
                <c:pt idx="33">
                  <c:v>43944</c:v>
                </c:pt>
                <c:pt idx="34">
                  <c:v>43945</c:v>
                </c:pt>
                <c:pt idx="35">
                  <c:v>43946</c:v>
                </c:pt>
                <c:pt idx="36">
                  <c:v>43947</c:v>
                </c:pt>
                <c:pt idx="37">
                  <c:v>43948</c:v>
                </c:pt>
                <c:pt idx="38">
                  <c:v>43949</c:v>
                </c:pt>
                <c:pt idx="39">
                  <c:v>43950</c:v>
                </c:pt>
                <c:pt idx="40">
                  <c:v>43951</c:v>
                </c:pt>
                <c:pt idx="41">
                  <c:v>43952</c:v>
                </c:pt>
                <c:pt idx="42">
                  <c:v>43953</c:v>
                </c:pt>
                <c:pt idx="43">
                  <c:v>43954</c:v>
                </c:pt>
                <c:pt idx="44">
                  <c:v>43955</c:v>
                </c:pt>
                <c:pt idx="45">
                  <c:v>43956</c:v>
                </c:pt>
                <c:pt idx="46">
                  <c:v>43957</c:v>
                </c:pt>
                <c:pt idx="47">
                  <c:v>43958</c:v>
                </c:pt>
                <c:pt idx="48">
                  <c:v>43959</c:v>
                </c:pt>
                <c:pt idx="49">
                  <c:v>43960</c:v>
                </c:pt>
                <c:pt idx="50">
                  <c:v>43961</c:v>
                </c:pt>
                <c:pt idx="51">
                  <c:v>43962</c:v>
                </c:pt>
                <c:pt idx="52">
                  <c:v>43963</c:v>
                </c:pt>
                <c:pt idx="53">
                  <c:v>43964</c:v>
                </c:pt>
                <c:pt idx="54">
                  <c:v>43965</c:v>
                </c:pt>
                <c:pt idx="55">
                  <c:v>43966</c:v>
                </c:pt>
                <c:pt idx="56">
                  <c:v>43967</c:v>
                </c:pt>
                <c:pt idx="57">
                  <c:v>43968</c:v>
                </c:pt>
                <c:pt idx="58">
                  <c:v>43969</c:v>
                </c:pt>
                <c:pt idx="59">
                  <c:v>43970</c:v>
                </c:pt>
                <c:pt idx="60">
                  <c:v>43971</c:v>
                </c:pt>
                <c:pt idx="61">
                  <c:v>43972</c:v>
                </c:pt>
                <c:pt idx="62">
                  <c:v>43973</c:v>
                </c:pt>
                <c:pt idx="63">
                  <c:v>43974</c:v>
                </c:pt>
                <c:pt idx="64">
                  <c:v>43975</c:v>
                </c:pt>
                <c:pt idx="65">
                  <c:v>43976</c:v>
                </c:pt>
                <c:pt idx="66">
                  <c:v>43977</c:v>
                </c:pt>
                <c:pt idx="67">
                  <c:v>43978</c:v>
                </c:pt>
                <c:pt idx="68">
                  <c:v>43979</c:v>
                </c:pt>
                <c:pt idx="69">
                  <c:v>43980</c:v>
                </c:pt>
                <c:pt idx="70">
                  <c:v>43981</c:v>
                </c:pt>
                <c:pt idx="71">
                  <c:v>43982</c:v>
                </c:pt>
                <c:pt idx="72">
                  <c:v>43983</c:v>
                </c:pt>
              </c:numCache>
            </c:numRef>
          </c:cat>
          <c:val>
            <c:numRef>
              <c:f>SJRP!$C$3:$C$75</c:f>
              <c:numCache>
                <c:formatCode>General</c:formatCode>
                <c:ptCount val="73"/>
                <c:pt idx="0">
                  <c:v>1</c:v>
                </c:pt>
                <c:pt idx="1">
                  <c:v>4</c:v>
                </c:pt>
                <c:pt idx="2">
                  <c:v>5</c:v>
                </c:pt>
                <c:pt idx="3">
                  <c:v>8</c:v>
                </c:pt>
                <c:pt idx="4">
                  <c:v>11</c:v>
                </c:pt>
                <c:pt idx="5">
                  <c:v>14</c:v>
                </c:pt>
                <c:pt idx="6">
                  <c:v>17</c:v>
                </c:pt>
                <c:pt idx="7">
                  <c:v>19</c:v>
                </c:pt>
                <c:pt idx="8">
                  <c:v>22</c:v>
                </c:pt>
                <c:pt idx="9">
                  <c:v>25</c:v>
                </c:pt>
                <c:pt idx="10">
                  <c:v>26</c:v>
                </c:pt>
                <c:pt idx="11">
                  <c:v>30</c:v>
                </c:pt>
                <c:pt idx="12">
                  <c:v>32</c:v>
                </c:pt>
                <c:pt idx="13">
                  <c:v>33</c:v>
                </c:pt>
                <c:pt idx="14">
                  <c:v>38</c:v>
                </c:pt>
                <c:pt idx="15">
                  <c:v>44</c:v>
                </c:pt>
                <c:pt idx="16">
                  <c:v>46</c:v>
                </c:pt>
                <c:pt idx="17">
                  <c:v>50</c:v>
                </c:pt>
                <c:pt idx="18">
                  <c:v>51</c:v>
                </c:pt>
                <c:pt idx="19">
                  <c:v>53</c:v>
                </c:pt>
                <c:pt idx="20">
                  <c:v>55</c:v>
                </c:pt>
                <c:pt idx="21">
                  <c:v>59</c:v>
                </c:pt>
                <c:pt idx="22">
                  <c:v>60</c:v>
                </c:pt>
                <c:pt idx="23">
                  <c:v>62</c:v>
                </c:pt>
                <c:pt idx="24">
                  <c:v>63</c:v>
                </c:pt>
                <c:pt idx="25">
                  <c:v>66</c:v>
                </c:pt>
                <c:pt idx="26">
                  <c:v>69</c:v>
                </c:pt>
                <c:pt idx="27">
                  <c:v>72</c:v>
                </c:pt>
                <c:pt idx="28">
                  <c:v>73</c:v>
                </c:pt>
                <c:pt idx="29">
                  <c:v>74</c:v>
                </c:pt>
                <c:pt idx="30">
                  <c:v>83</c:v>
                </c:pt>
                <c:pt idx="31">
                  <c:v>84</c:v>
                </c:pt>
                <c:pt idx="32">
                  <c:v>89</c:v>
                </c:pt>
                <c:pt idx="33">
                  <c:v>93</c:v>
                </c:pt>
                <c:pt idx="34">
                  <c:v>101</c:v>
                </c:pt>
                <c:pt idx="35">
                  <c:v>108</c:v>
                </c:pt>
                <c:pt idx="36">
                  <c:v>111</c:v>
                </c:pt>
                <c:pt idx="37">
                  <c:v>128</c:v>
                </c:pt>
                <c:pt idx="38">
                  <c:v>139</c:v>
                </c:pt>
                <c:pt idx="39">
                  <c:v>149</c:v>
                </c:pt>
                <c:pt idx="40">
                  <c:v>160</c:v>
                </c:pt>
                <c:pt idx="41">
                  <c:v>168</c:v>
                </c:pt>
                <c:pt idx="42">
                  <c:v>176</c:v>
                </c:pt>
                <c:pt idx="43">
                  <c:v>192</c:v>
                </c:pt>
                <c:pt idx="44">
                  <c:v>213</c:v>
                </c:pt>
                <c:pt idx="45">
                  <c:v>236</c:v>
                </c:pt>
                <c:pt idx="46">
                  <c:v>263</c:v>
                </c:pt>
                <c:pt idx="47">
                  <c:v>285</c:v>
                </c:pt>
                <c:pt idx="48">
                  <c:v>332</c:v>
                </c:pt>
                <c:pt idx="49">
                  <c:v>339</c:v>
                </c:pt>
                <c:pt idx="50">
                  <c:v>347</c:v>
                </c:pt>
                <c:pt idx="51">
                  <c:v>370</c:v>
                </c:pt>
                <c:pt idx="52">
                  <c:v>402</c:v>
                </c:pt>
                <c:pt idx="53">
                  <c:v>423</c:v>
                </c:pt>
                <c:pt idx="54">
                  <c:v>441</c:v>
                </c:pt>
                <c:pt idx="55">
                  <c:v>450</c:v>
                </c:pt>
                <c:pt idx="56">
                  <c:v>462</c:v>
                </c:pt>
                <c:pt idx="57">
                  <c:v>473</c:v>
                </c:pt>
                <c:pt idx="58">
                  <c:v>499</c:v>
                </c:pt>
                <c:pt idx="59">
                  <c:v>511</c:v>
                </c:pt>
                <c:pt idx="60">
                  <c:v>529</c:v>
                </c:pt>
                <c:pt idx="61">
                  <c:v>542</c:v>
                </c:pt>
                <c:pt idx="62">
                  <c:v>564</c:v>
                </c:pt>
                <c:pt idx="63">
                  <c:v>569</c:v>
                </c:pt>
                <c:pt idx="64">
                  <c:v>581</c:v>
                </c:pt>
                <c:pt idx="65">
                  <c:v>604</c:v>
                </c:pt>
                <c:pt idx="66">
                  <c:v>643</c:v>
                </c:pt>
                <c:pt idx="67">
                  <c:v>669</c:v>
                </c:pt>
                <c:pt idx="68">
                  <c:v>701</c:v>
                </c:pt>
                <c:pt idx="69">
                  <c:v>720</c:v>
                </c:pt>
                <c:pt idx="70">
                  <c:v>724</c:v>
                </c:pt>
                <c:pt idx="71">
                  <c:v>726</c:v>
                </c:pt>
                <c:pt idx="72">
                  <c:v>728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91-41E1-8C39-638F31E53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9725264"/>
        <c:axId val="759726928"/>
      </c:lineChart>
      <c:dateAx>
        <c:axId val="7597252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59726928"/>
        <c:crosses val="autoZero"/>
        <c:auto val="1"/>
        <c:lblOffset val="100"/>
        <c:baseTimeUnit val="days"/>
      </c:dateAx>
      <c:valAx>
        <c:axId val="759726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59725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3AFA8-582A-4879-B0DE-2A846243B6B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0724A96-7005-43CA-9B72-3958BB4D2FEF}">
      <dgm:prSet phldrT="[Texto]" custT="1"/>
      <dgm:spPr>
        <a:solidFill>
          <a:schemeClr val="tx1"/>
        </a:solidFill>
      </dgm:spPr>
      <dgm:t>
        <a:bodyPr/>
        <a:lstStyle/>
        <a:p>
          <a:pPr algn="ctr"/>
          <a:r>
            <a:rPr lang="pt-BR" sz="3200" b="1" dirty="0" smtClean="0">
              <a:solidFill>
                <a:srgbClr val="183350"/>
              </a:solidFill>
            </a:rPr>
            <a:t>726 </a:t>
          </a:r>
          <a:r>
            <a:rPr lang="pt-BR" sz="3200" b="1" dirty="0">
              <a:solidFill>
                <a:srgbClr val="183350"/>
              </a:solidFill>
            </a:rPr>
            <a:t>SRAG notificados  </a:t>
          </a:r>
        </a:p>
      </dgm:t>
    </dgm:pt>
    <dgm:pt modelId="{C42EBACA-564E-4064-AAF3-B79430BF7166}" type="parTrans" cxnId="{70A6D624-91B2-4E00-A847-9B610566786B}">
      <dgm:prSet/>
      <dgm:spPr/>
      <dgm:t>
        <a:bodyPr/>
        <a:lstStyle/>
        <a:p>
          <a:pPr algn="ctr"/>
          <a:endParaRPr lang="pt-BR" b="1"/>
        </a:p>
      </dgm:t>
    </dgm:pt>
    <dgm:pt modelId="{7DB4C72D-8A23-4441-91F5-217180043E60}" type="sibTrans" cxnId="{70A6D624-91B2-4E00-A847-9B610566786B}">
      <dgm:prSet/>
      <dgm:spPr>
        <a:solidFill>
          <a:schemeClr val="bg2">
            <a:lumMod val="60000"/>
            <a:lumOff val="40000"/>
            <a:alpha val="90000"/>
          </a:schemeClr>
        </a:solidFill>
      </dgm:spPr>
      <dgm:t>
        <a:bodyPr/>
        <a:lstStyle/>
        <a:p>
          <a:pPr algn="ctr"/>
          <a:endParaRPr lang="pt-BR" b="1"/>
        </a:p>
      </dgm:t>
    </dgm:pt>
    <dgm:pt modelId="{1900FD00-8D39-4CFB-A6D3-C8D37CCE2493}">
      <dgm:prSet phldrT="[Texto]"/>
      <dgm:spPr>
        <a:solidFill>
          <a:schemeClr val="tx1"/>
        </a:solidFill>
      </dgm:spPr>
      <dgm:t>
        <a:bodyPr/>
        <a:lstStyle/>
        <a:p>
          <a:pPr algn="ctr"/>
          <a:r>
            <a:rPr lang="pt-BR" b="1" dirty="0" smtClean="0">
              <a:solidFill>
                <a:srgbClr val="183350"/>
              </a:solidFill>
            </a:rPr>
            <a:t>99 permanecem </a:t>
          </a:r>
          <a:r>
            <a:rPr lang="pt-BR" b="1" dirty="0">
              <a:solidFill>
                <a:srgbClr val="183350"/>
              </a:solidFill>
            </a:rPr>
            <a:t>internados em </a:t>
          </a:r>
          <a:r>
            <a:rPr lang="pt-BR" b="1" dirty="0" smtClean="0">
              <a:solidFill>
                <a:srgbClr val="183350"/>
              </a:solidFill>
            </a:rPr>
            <a:t>01/06/2020</a:t>
          </a:r>
          <a:endParaRPr lang="pt-BR" b="1" dirty="0">
            <a:solidFill>
              <a:srgbClr val="183350"/>
            </a:solidFill>
          </a:endParaRPr>
        </a:p>
      </dgm:t>
    </dgm:pt>
    <dgm:pt modelId="{C3AC4F62-0D71-4036-8F8D-9A9C97ED89E2}" type="parTrans" cxnId="{70CCA5EE-02B4-432C-855B-7EDE8FA7B5AC}">
      <dgm:prSet/>
      <dgm:spPr/>
      <dgm:t>
        <a:bodyPr/>
        <a:lstStyle/>
        <a:p>
          <a:pPr algn="ctr"/>
          <a:endParaRPr lang="pt-BR" b="1"/>
        </a:p>
      </dgm:t>
    </dgm:pt>
    <dgm:pt modelId="{80E95FF0-2891-44C9-A011-FF981BF199AE}" type="sibTrans" cxnId="{70CCA5EE-02B4-432C-855B-7EDE8FA7B5AC}">
      <dgm:prSet/>
      <dgm:spPr>
        <a:solidFill>
          <a:schemeClr val="bg2">
            <a:lumMod val="60000"/>
            <a:lumOff val="40000"/>
            <a:alpha val="90000"/>
          </a:schemeClr>
        </a:solidFill>
      </dgm:spPr>
      <dgm:t>
        <a:bodyPr/>
        <a:lstStyle/>
        <a:p>
          <a:pPr algn="ctr"/>
          <a:endParaRPr lang="pt-BR" b="1"/>
        </a:p>
      </dgm:t>
    </dgm:pt>
    <dgm:pt modelId="{99E6A364-887E-4266-88F6-BCBA48BCFEB4}">
      <dgm:prSet phldrT="[Texto]"/>
      <dgm:spPr>
        <a:solidFill>
          <a:schemeClr val="tx1"/>
        </a:solidFill>
      </dgm:spPr>
      <dgm:t>
        <a:bodyPr/>
        <a:lstStyle/>
        <a:p>
          <a:pPr algn="ctr"/>
          <a:r>
            <a:rPr lang="pt-BR" b="1" dirty="0" smtClean="0">
              <a:solidFill>
                <a:srgbClr val="183350"/>
              </a:solidFill>
            </a:rPr>
            <a:t>63 </a:t>
          </a:r>
          <a:r>
            <a:rPr lang="pt-BR" b="1" dirty="0">
              <a:solidFill>
                <a:srgbClr val="183350"/>
              </a:solidFill>
            </a:rPr>
            <a:t>enfermaria e </a:t>
          </a:r>
          <a:r>
            <a:rPr lang="pt-BR" b="1" dirty="0" smtClean="0">
              <a:solidFill>
                <a:srgbClr val="183350"/>
              </a:solidFill>
            </a:rPr>
            <a:t>36 UTI</a:t>
          </a:r>
          <a:endParaRPr lang="pt-BR" b="1" dirty="0">
            <a:solidFill>
              <a:srgbClr val="183350"/>
            </a:solidFill>
          </a:endParaRPr>
        </a:p>
      </dgm:t>
    </dgm:pt>
    <dgm:pt modelId="{B469CCCB-55ED-480F-85A1-2159142254C7}" type="parTrans" cxnId="{A65686EA-3FD1-477D-BD87-D84ED9D38A54}">
      <dgm:prSet/>
      <dgm:spPr/>
      <dgm:t>
        <a:bodyPr/>
        <a:lstStyle/>
        <a:p>
          <a:pPr algn="ctr"/>
          <a:endParaRPr lang="pt-BR" b="1"/>
        </a:p>
      </dgm:t>
    </dgm:pt>
    <dgm:pt modelId="{B00676C7-2914-4997-AF73-1DF55EC868D9}" type="sibTrans" cxnId="{A65686EA-3FD1-477D-BD87-D84ED9D38A54}">
      <dgm:prSet/>
      <dgm:spPr/>
      <dgm:t>
        <a:bodyPr/>
        <a:lstStyle/>
        <a:p>
          <a:pPr algn="ctr"/>
          <a:endParaRPr lang="pt-BR" b="1"/>
        </a:p>
      </dgm:t>
    </dgm:pt>
    <dgm:pt modelId="{A1B375CA-40BB-4C9A-BE41-6026273B7B5E}" type="pres">
      <dgm:prSet presAssocID="{E373AFA8-582A-4879-B0DE-2A846243B6B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8E63708-D5EC-4DDB-AA3D-241D725191D1}" type="pres">
      <dgm:prSet presAssocID="{E373AFA8-582A-4879-B0DE-2A846243B6B2}" presName="dummyMaxCanvas" presStyleCnt="0">
        <dgm:presLayoutVars/>
      </dgm:prSet>
      <dgm:spPr/>
    </dgm:pt>
    <dgm:pt modelId="{865A78FE-E448-4AA0-9164-99F618AC6B18}" type="pres">
      <dgm:prSet presAssocID="{E373AFA8-582A-4879-B0DE-2A846243B6B2}" presName="ThreeNodes_1" presStyleLbl="node1" presStyleIdx="0" presStyleCnt="3" custScaleX="105424" custLinFactNeighborY="-395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9A4F21-2E6B-420B-ADD7-58BFD91B0405}" type="pres">
      <dgm:prSet presAssocID="{E373AFA8-582A-4879-B0DE-2A846243B6B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24EE39-5EC7-4429-913E-81330F09326E}" type="pres">
      <dgm:prSet presAssocID="{E373AFA8-582A-4879-B0DE-2A846243B6B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12E2A82-7F12-4F82-8235-CE0DB5D6368E}" type="pres">
      <dgm:prSet presAssocID="{E373AFA8-582A-4879-B0DE-2A846243B6B2}" presName="ThreeConn_1-2" presStyleLbl="fgAccFollowNode1" presStyleIdx="0" presStyleCnt="2" custScaleX="84311" custScaleY="100600" custLinFactNeighborX="-93399" custLinFactNeighborY="608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4147EF-5F34-4054-9CA0-FAAEA9283CF9}" type="pres">
      <dgm:prSet presAssocID="{E373AFA8-582A-4879-B0DE-2A846243B6B2}" presName="ThreeConn_2-3" presStyleLbl="fgAccFollowNode1" presStyleIdx="1" presStyleCnt="2" custScaleX="82397" custScaleY="96966" custLinFactNeighborX="-71065" custLinFactNeighborY="1623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BFF575-A671-48DF-B6B7-017A0A928E2C}" type="pres">
      <dgm:prSet presAssocID="{E373AFA8-582A-4879-B0DE-2A846243B6B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558F46-C261-4A79-AD76-F98BD7D8A577}" type="pres">
      <dgm:prSet presAssocID="{E373AFA8-582A-4879-B0DE-2A846243B6B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0AEEC1-F6BC-4D4C-9B9E-E397885BD0B4}" type="pres">
      <dgm:prSet presAssocID="{E373AFA8-582A-4879-B0DE-2A846243B6B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0CCA5EE-02B4-432C-855B-7EDE8FA7B5AC}" srcId="{E373AFA8-582A-4879-B0DE-2A846243B6B2}" destId="{1900FD00-8D39-4CFB-A6D3-C8D37CCE2493}" srcOrd="1" destOrd="0" parTransId="{C3AC4F62-0D71-4036-8F8D-9A9C97ED89E2}" sibTransId="{80E95FF0-2891-44C9-A011-FF981BF199AE}"/>
    <dgm:cxn modelId="{0673181E-DC9B-4E9B-8CAF-D1A5D53818D7}" type="presOf" srcId="{00724A96-7005-43CA-9B72-3958BB4D2FEF}" destId="{19BFF575-A671-48DF-B6B7-017A0A928E2C}" srcOrd="1" destOrd="0" presId="urn:microsoft.com/office/officeart/2005/8/layout/vProcess5"/>
    <dgm:cxn modelId="{A65686EA-3FD1-477D-BD87-D84ED9D38A54}" srcId="{E373AFA8-582A-4879-B0DE-2A846243B6B2}" destId="{99E6A364-887E-4266-88F6-BCBA48BCFEB4}" srcOrd="2" destOrd="0" parTransId="{B469CCCB-55ED-480F-85A1-2159142254C7}" sibTransId="{B00676C7-2914-4997-AF73-1DF55EC868D9}"/>
    <dgm:cxn modelId="{4D980F0B-78D0-4DAE-A041-33AE544B789D}" type="presOf" srcId="{99E6A364-887E-4266-88F6-BCBA48BCFEB4}" destId="{9F0AEEC1-F6BC-4D4C-9B9E-E397885BD0B4}" srcOrd="1" destOrd="0" presId="urn:microsoft.com/office/officeart/2005/8/layout/vProcess5"/>
    <dgm:cxn modelId="{14CCD27F-C7A6-4559-8693-8BBA11286B7D}" type="presOf" srcId="{1900FD00-8D39-4CFB-A6D3-C8D37CCE2493}" destId="{F29A4F21-2E6B-420B-ADD7-58BFD91B0405}" srcOrd="0" destOrd="0" presId="urn:microsoft.com/office/officeart/2005/8/layout/vProcess5"/>
    <dgm:cxn modelId="{03E10209-A793-4376-B967-DDF16030F19A}" type="presOf" srcId="{E373AFA8-582A-4879-B0DE-2A846243B6B2}" destId="{A1B375CA-40BB-4C9A-BE41-6026273B7B5E}" srcOrd="0" destOrd="0" presId="urn:microsoft.com/office/officeart/2005/8/layout/vProcess5"/>
    <dgm:cxn modelId="{27E9A5F7-5621-4BDE-9750-A5596C0ACD54}" type="presOf" srcId="{00724A96-7005-43CA-9B72-3958BB4D2FEF}" destId="{865A78FE-E448-4AA0-9164-99F618AC6B18}" srcOrd="0" destOrd="0" presId="urn:microsoft.com/office/officeart/2005/8/layout/vProcess5"/>
    <dgm:cxn modelId="{70A6D624-91B2-4E00-A847-9B610566786B}" srcId="{E373AFA8-582A-4879-B0DE-2A846243B6B2}" destId="{00724A96-7005-43CA-9B72-3958BB4D2FEF}" srcOrd="0" destOrd="0" parTransId="{C42EBACA-564E-4064-AAF3-B79430BF7166}" sibTransId="{7DB4C72D-8A23-4441-91F5-217180043E60}"/>
    <dgm:cxn modelId="{B777189D-FC8B-47A2-9BEF-DAF313FE52C4}" type="presOf" srcId="{99E6A364-887E-4266-88F6-BCBA48BCFEB4}" destId="{1624EE39-5EC7-4429-913E-81330F09326E}" srcOrd="0" destOrd="0" presId="urn:microsoft.com/office/officeart/2005/8/layout/vProcess5"/>
    <dgm:cxn modelId="{778F5369-6737-4D8A-9902-157418EC5847}" type="presOf" srcId="{1900FD00-8D39-4CFB-A6D3-C8D37CCE2493}" destId="{AD558F46-C261-4A79-AD76-F98BD7D8A577}" srcOrd="1" destOrd="0" presId="urn:microsoft.com/office/officeart/2005/8/layout/vProcess5"/>
    <dgm:cxn modelId="{8DF51D18-5065-4699-8EE1-A12035AE869F}" type="presOf" srcId="{80E95FF0-2891-44C9-A011-FF981BF199AE}" destId="{CF4147EF-5F34-4054-9CA0-FAAEA9283CF9}" srcOrd="0" destOrd="0" presId="urn:microsoft.com/office/officeart/2005/8/layout/vProcess5"/>
    <dgm:cxn modelId="{A06955CE-4953-43A0-82EA-BFDE2CDD84C1}" type="presOf" srcId="{7DB4C72D-8A23-4441-91F5-217180043E60}" destId="{312E2A82-7F12-4F82-8235-CE0DB5D6368E}" srcOrd="0" destOrd="0" presId="urn:microsoft.com/office/officeart/2005/8/layout/vProcess5"/>
    <dgm:cxn modelId="{5CDE2901-E699-46AB-ABEC-01EB74831DA6}" type="presParOf" srcId="{A1B375CA-40BB-4C9A-BE41-6026273B7B5E}" destId="{18E63708-D5EC-4DDB-AA3D-241D725191D1}" srcOrd="0" destOrd="0" presId="urn:microsoft.com/office/officeart/2005/8/layout/vProcess5"/>
    <dgm:cxn modelId="{0DD8D9F4-453A-4D5D-9353-BDCEC0359559}" type="presParOf" srcId="{A1B375CA-40BB-4C9A-BE41-6026273B7B5E}" destId="{865A78FE-E448-4AA0-9164-99F618AC6B18}" srcOrd="1" destOrd="0" presId="urn:microsoft.com/office/officeart/2005/8/layout/vProcess5"/>
    <dgm:cxn modelId="{A856219F-9BF1-460A-BDC9-5B69D0C5E201}" type="presParOf" srcId="{A1B375CA-40BB-4C9A-BE41-6026273B7B5E}" destId="{F29A4F21-2E6B-420B-ADD7-58BFD91B0405}" srcOrd="2" destOrd="0" presId="urn:microsoft.com/office/officeart/2005/8/layout/vProcess5"/>
    <dgm:cxn modelId="{5A99274E-F926-4CA5-82E3-2B00817079A8}" type="presParOf" srcId="{A1B375CA-40BB-4C9A-BE41-6026273B7B5E}" destId="{1624EE39-5EC7-4429-913E-81330F09326E}" srcOrd="3" destOrd="0" presId="urn:microsoft.com/office/officeart/2005/8/layout/vProcess5"/>
    <dgm:cxn modelId="{47A23EBA-BA43-477F-B875-9E71A00A6513}" type="presParOf" srcId="{A1B375CA-40BB-4C9A-BE41-6026273B7B5E}" destId="{312E2A82-7F12-4F82-8235-CE0DB5D6368E}" srcOrd="4" destOrd="0" presId="urn:microsoft.com/office/officeart/2005/8/layout/vProcess5"/>
    <dgm:cxn modelId="{12ADC888-FF8E-4EF7-B898-94FFC86E20E4}" type="presParOf" srcId="{A1B375CA-40BB-4C9A-BE41-6026273B7B5E}" destId="{CF4147EF-5F34-4054-9CA0-FAAEA9283CF9}" srcOrd="5" destOrd="0" presId="urn:microsoft.com/office/officeart/2005/8/layout/vProcess5"/>
    <dgm:cxn modelId="{96D3F8B7-A206-48F1-A665-0550F39A746A}" type="presParOf" srcId="{A1B375CA-40BB-4C9A-BE41-6026273B7B5E}" destId="{19BFF575-A671-48DF-B6B7-017A0A928E2C}" srcOrd="6" destOrd="0" presId="urn:microsoft.com/office/officeart/2005/8/layout/vProcess5"/>
    <dgm:cxn modelId="{9143F2B1-148F-449E-9EA6-8B206B2B76D2}" type="presParOf" srcId="{A1B375CA-40BB-4C9A-BE41-6026273B7B5E}" destId="{AD558F46-C261-4A79-AD76-F98BD7D8A577}" srcOrd="7" destOrd="0" presId="urn:microsoft.com/office/officeart/2005/8/layout/vProcess5"/>
    <dgm:cxn modelId="{145EC191-74D7-4D17-9021-4F0E1F7C2E9A}" type="presParOf" srcId="{A1B375CA-40BB-4C9A-BE41-6026273B7B5E}" destId="{9F0AEEC1-F6BC-4D4C-9B9E-E397885BD0B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A78FE-E448-4AA0-9164-99F618AC6B18}">
      <dsp:nvSpPr>
        <dsp:cNvPr id="0" name=""/>
        <dsp:cNvSpPr/>
      </dsp:nvSpPr>
      <dsp:spPr>
        <a:xfrm>
          <a:off x="-104791" y="0"/>
          <a:ext cx="8147153" cy="1065929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>
              <a:solidFill>
                <a:srgbClr val="183350"/>
              </a:solidFill>
            </a:rPr>
            <a:t>726 </a:t>
          </a:r>
          <a:r>
            <a:rPr lang="pt-BR" sz="3200" b="1" kern="1200" dirty="0">
              <a:solidFill>
                <a:srgbClr val="183350"/>
              </a:solidFill>
            </a:rPr>
            <a:t>SRAG notificados  </a:t>
          </a:r>
        </a:p>
      </dsp:txBody>
      <dsp:txXfrm>
        <a:off x="-73571" y="31220"/>
        <a:ext cx="6937931" cy="1003489"/>
      </dsp:txXfrm>
    </dsp:sp>
    <dsp:sp modelId="{F29A4F21-2E6B-420B-ADD7-58BFD91B0405}">
      <dsp:nvSpPr>
        <dsp:cNvPr id="0" name=""/>
        <dsp:cNvSpPr/>
      </dsp:nvSpPr>
      <dsp:spPr>
        <a:xfrm>
          <a:off x="786672" y="1243583"/>
          <a:ext cx="7727987" cy="1065929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rgbClr val="183350"/>
              </a:solidFill>
            </a:rPr>
            <a:t>99 permanecem </a:t>
          </a:r>
          <a:r>
            <a:rPr lang="pt-BR" sz="2800" b="1" kern="1200" dirty="0">
              <a:solidFill>
                <a:srgbClr val="183350"/>
              </a:solidFill>
            </a:rPr>
            <a:t>internados em </a:t>
          </a:r>
          <a:r>
            <a:rPr lang="pt-BR" sz="2800" b="1" kern="1200" dirty="0" smtClean="0">
              <a:solidFill>
                <a:srgbClr val="183350"/>
              </a:solidFill>
            </a:rPr>
            <a:t>01/06/2020</a:t>
          </a:r>
          <a:endParaRPr lang="pt-BR" sz="2800" b="1" kern="1200" dirty="0">
            <a:solidFill>
              <a:srgbClr val="183350"/>
            </a:solidFill>
          </a:endParaRPr>
        </a:p>
      </dsp:txBody>
      <dsp:txXfrm>
        <a:off x="817892" y="1274803"/>
        <a:ext cx="6290812" cy="1003489"/>
      </dsp:txXfrm>
    </dsp:sp>
    <dsp:sp modelId="{1624EE39-5EC7-4429-913E-81330F09326E}">
      <dsp:nvSpPr>
        <dsp:cNvPr id="0" name=""/>
        <dsp:cNvSpPr/>
      </dsp:nvSpPr>
      <dsp:spPr>
        <a:xfrm>
          <a:off x="1468554" y="2487167"/>
          <a:ext cx="7727987" cy="1065929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rgbClr val="183350"/>
              </a:solidFill>
            </a:rPr>
            <a:t>63 </a:t>
          </a:r>
          <a:r>
            <a:rPr lang="pt-BR" sz="2800" b="1" kern="1200" dirty="0">
              <a:solidFill>
                <a:srgbClr val="183350"/>
              </a:solidFill>
            </a:rPr>
            <a:t>enfermaria e </a:t>
          </a:r>
          <a:r>
            <a:rPr lang="pt-BR" sz="2800" b="1" kern="1200" dirty="0" smtClean="0">
              <a:solidFill>
                <a:srgbClr val="183350"/>
              </a:solidFill>
            </a:rPr>
            <a:t>36 UTI</a:t>
          </a:r>
          <a:endParaRPr lang="pt-BR" sz="2800" b="1" kern="1200" dirty="0">
            <a:solidFill>
              <a:srgbClr val="183350"/>
            </a:solidFill>
          </a:endParaRPr>
        </a:p>
      </dsp:txBody>
      <dsp:txXfrm>
        <a:off x="1499774" y="2518387"/>
        <a:ext cx="6290812" cy="1003489"/>
      </dsp:txXfrm>
    </dsp:sp>
    <dsp:sp modelId="{312E2A82-7F12-4F82-8235-CE0DB5D6368E}">
      <dsp:nvSpPr>
        <dsp:cNvPr id="0" name=""/>
        <dsp:cNvSpPr/>
      </dsp:nvSpPr>
      <dsp:spPr>
        <a:xfrm>
          <a:off x="6547157" y="848425"/>
          <a:ext cx="584152" cy="697011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60000"/>
            <a:lumOff val="40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300" b="1" kern="1200"/>
        </a:p>
      </dsp:txBody>
      <dsp:txXfrm>
        <a:off x="6678591" y="848425"/>
        <a:ext cx="321284" cy="552433"/>
      </dsp:txXfrm>
    </dsp:sp>
    <dsp:sp modelId="{CF4147EF-5F34-4054-9CA0-FAAEA9283CF9}">
      <dsp:nvSpPr>
        <dsp:cNvPr id="0" name=""/>
        <dsp:cNvSpPr/>
      </dsp:nvSpPr>
      <dsp:spPr>
        <a:xfrm>
          <a:off x="7390411" y="2167830"/>
          <a:ext cx="570890" cy="671832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60000"/>
            <a:lumOff val="40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200" b="1" kern="1200"/>
        </a:p>
      </dsp:txBody>
      <dsp:txXfrm>
        <a:off x="7518861" y="2167830"/>
        <a:ext cx="313990" cy="530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008E8-933F-44C7-AC87-65CF0841A425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2A044-4F34-4498-BE78-45A708C9B8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02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69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658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4925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1820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401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065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430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630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63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45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00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650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9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83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345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43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05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4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77AF849-D681-482A-B8AA-052FD01D0F7B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284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  <p:sldLayoutId id="2147483979" r:id="rId13"/>
    <p:sldLayoutId id="2147483980" r:id="rId14"/>
    <p:sldLayoutId id="2147483981" r:id="rId15"/>
    <p:sldLayoutId id="2147483982" r:id="rId16"/>
    <p:sldLayoutId id="21474839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0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</a:t>
            </a: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endParaRPr kumimoji="0" lang="pt-BR" alt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872712" y="2659030"/>
            <a:ext cx="8260301" cy="21952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CORONAVÍRUS</a:t>
            </a:r>
            <a:br>
              <a:rPr kumimoji="0" lang="pt-BR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02/06/2020</a:t>
            </a:r>
            <a:endParaRPr kumimoji="0" lang="pt-BR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7198" y="9311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ubtítulo 2"/>
          <p:cNvSpPr txBox="1">
            <a:spLocks/>
          </p:cNvSpPr>
          <p:nvPr/>
        </p:nvSpPr>
        <p:spPr>
          <a:xfrm>
            <a:off x="3159070" y="5752907"/>
            <a:ext cx="8825659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pt-BR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Atualização Nota Vigilância</a:t>
            </a:r>
            <a:r>
              <a:rPr kumimoji="0" lang="pt-BR" sz="2000" b="1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Epidemiológica</a:t>
            </a:r>
            <a:endParaRPr kumimoji="0" lang="pt-BR" sz="2000" b="1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pt-BR" sz="2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65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8878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r">
              <a:spcBef>
                <a:spcPct val="0"/>
              </a:spcBef>
              <a:defRPr/>
            </a:pPr>
            <a:endParaRPr kumimoji="0" lang="pt-BR" altLang="pt-BR" sz="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402" y="157380"/>
            <a:ext cx="982258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705940" y="-211020"/>
            <a:ext cx="10342678" cy="11686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Casos COVID-19 no mundo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492361" y="2700998"/>
            <a:ext cx="3516923" cy="211015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rgbClr val="FFFF00"/>
                </a:solidFill>
              </a:rPr>
              <a:t>Mundo</a:t>
            </a:r>
          </a:p>
          <a:p>
            <a:pPr algn="ctr"/>
            <a:r>
              <a:rPr lang="pt-BR" sz="3200" b="1" dirty="0" smtClean="0"/>
              <a:t>C:6.136.085</a:t>
            </a:r>
          </a:p>
          <a:p>
            <a:pPr algn="ctr"/>
            <a:r>
              <a:rPr lang="pt-BR" sz="3200" b="1" dirty="0" smtClean="0"/>
              <a:t>Ob: 371.857</a:t>
            </a:r>
          </a:p>
          <a:p>
            <a:pPr algn="ctr"/>
            <a:r>
              <a:rPr lang="pt-BR" sz="2800" b="1" dirty="0" smtClean="0"/>
              <a:t>Letalidade: 6.06%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4192163" y="2684586"/>
            <a:ext cx="3502855" cy="211015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rgbClr val="FFFF00"/>
                </a:solidFill>
              </a:rPr>
              <a:t>Brasil</a:t>
            </a:r>
          </a:p>
          <a:p>
            <a:pPr algn="ctr"/>
            <a:r>
              <a:rPr lang="pt-BR" sz="3200" b="1" dirty="0" smtClean="0"/>
              <a:t>C: 514.849</a:t>
            </a:r>
          </a:p>
          <a:p>
            <a:pPr algn="ctr"/>
            <a:r>
              <a:rPr lang="pt-BR" sz="3200" b="1" dirty="0" smtClean="0"/>
              <a:t>Ob: 29.314</a:t>
            </a:r>
          </a:p>
          <a:p>
            <a:pPr algn="ctr"/>
            <a:r>
              <a:rPr lang="pt-BR" sz="2800" b="1" dirty="0"/>
              <a:t>Letalidade: </a:t>
            </a:r>
            <a:r>
              <a:rPr lang="pt-BR" sz="2800" b="1" dirty="0" smtClean="0"/>
              <a:t>5.7%</a:t>
            </a:r>
            <a:endParaRPr lang="pt-BR" sz="2800" b="1" dirty="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7985753" y="2682240"/>
            <a:ext cx="3507544" cy="211015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rgbClr val="FFFF00"/>
                </a:solidFill>
              </a:rPr>
              <a:t>SJRP</a:t>
            </a:r>
          </a:p>
          <a:p>
            <a:pPr algn="ctr"/>
            <a:r>
              <a:rPr lang="pt-BR" sz="3200" b="1" dirty="0" smtClean="0"/>
              <a:t>C: </a:t>
            </a:r>
            <a:r>
              <a:rPr lang="pt-BR" sz="3200" b="1" dirty="0" smtClean="0"/>
              <a:t>731</a:t>
            </a:r>
            <a:endParaRPr lang="pt-BR" sz="3200" b="1" dirty="0" smtClean="0"/>
          </a:p>
          <a:p>
            <a:pPr algn="ctr"/>
            <a:r>
              <a:rPr lang="pt-BR" sz="3200" b="1" dirty="0" smtClean="0"/>
              <a:t>Ob: 23</a:t>
            </a:r>
          </a:p>
          <a:p>
            <a:pPr algn="ctr"/>
            <a:r>
              <a:rPr lang="pt-BR" sz="2800" b="1" dirty="0"/>
              <a:t>Letalidade: </a:t>
            </a:r>
            <a:r>
              <a:rPr lang="pt-BR" sz="2800" b="1" dirty="0" smtClean="0"/>
              <a:t>3,1%</a:t>
            </a:r>
            <a:endParaRPr lang="pt-BR" sz="2800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9876791" y="6602548"/>
            <a:ext cx="4465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Who,31/05/2020; MS 01/06/2020</a:t>
            </a:r>
            <a:endParaRPr lang="pt-BR" sz="1050" dirty="0"/>
          </a:p>
        </p:txBody>
      </p:sp>
    </p:spTree>
    <p:extLst>
      <p:ext uri="{BB962C8B-B14F-4D97-AF65-F5344CB8AC3E}">
        <p14:creationId xmlns:p14="http://schemas.microsoft.com/office/powerpoint/2010/main" val="21265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0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</a:t>
            </a: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endParaRPr kumimoji="0" lang="pt-BR" alt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402" y="157380"/>
            <a:ext cx="982258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ítulo 1"/>
          <p:cNvSpPr txBox="1">
            <a:spLocks/>
          </p:cNvSpPr>
          <p:nvPr/>
        </p:nvSpPr>
        <p:spPr>
          <a:xfrm>
            <a:off x="306024" y="203806"/>
            <a:ext cx="10342678" cy="950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600" dirty="0">
                <a:solidFill>
                  <a:schemeClr val="tx1"/>
                </a:solidFill>
              </a:rPr>
              <a:t>Total de casos Confirmados  de Rio Preto</a:t>
            </a:r>
          </a:p>
          <a:p>
            <a:pPr algn="ctr"/>
            <a:r>
              <a:rPr lang="pt-BR" sz="2400" dirty="0"/>
              <a:t>(Protocolo Ministério da Saúde + Projeto Sentinela)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001389" y="1414830"/>
            <a:ext cx="100832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Notificação: Todos pacientes atendidos com estado gripal = </a:t>
            </a:r>
            <a:r>
              <a:rPr lang="pt-BR" sz="2400" b="1" dirty="0" smtClean="0"/>
              <a:t>8.420</a:t>
            </a:r>
            <a:endParaRPr lang="pt-BR" sz="2400" b="1" dirty="0"/>
          </a:p>
          <a:p>
            <a:endParaRPr lang="pt-BR" sz="2400" b="1" dirty="0"/>
          </a:p>
        </p:txBody>
      </p:sp>
      <p:grpSp>
        <p:nvGrpSpPr>
          <p:cNvPr id="13" name="Agrupar 1"/>
          <p:cNvGrpSpPr/>
          <p:nvPr/>
        </p:nvGrpSpPr>
        <p:grpSpPr>
          <a:xfrm>
            <a:off x="5154066" y="2611400"/>
            <a:ext cx="5270094" cy="3043817"/>
            <a:chOff x="5088893" y="2412747"/>
            <a:chExt cx="7114812" cy="3374259"/>
          </a:xfrm>
        </p:grpSpPr>
        <p:sp>
          <p:nvSpPr>
            <p:cNvPr id="15" name="Retângulo de cantos arredondados 14"/>
            <p:cNvSpPr/>
            <p:nvPr/>
          </p:nvSpPr>
          <p:spPr>
            <a:xfrm>
              <a:off x="5088893" y="2412747"/>
              <a:ext cx="2447778" cy="3374259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pt-BR" b="1" dirty="0"/>
                <a:t>  Confirmados</a:t>
              </a:r>
            </a:p>
            <a:p>
              <a:pPr lvl="0"/>
              <a:r>
                <a:rPr lang="pt-BR" b="1" dirty="0"/>
                <a:t> </a:t>
              </a:r>
            </a:p>
            <a:p>
              <a:pPr lvl="0"/>
              <a:r>
                <a:rPr lang="pt-BR" sz="4000" b="1" dirty="0" smtClean="0"/>
                <a:t>  731</a:t>
              </a:r>
              <a:endParaRPr lang="pt-BR" sz="3200" b="1" dirty="0"/>
            </a:p>
            <a:p>
              <a:pPr lvl="0"/>
              <a:r>
                <a:rPr lang="pt-BR" sz="1400" b="1" dirty="0"/>
                <a:t>              </a:t>
              </a:r>
              <a:endParaRPr lang="pt-BR" sz="1100" b="1" dirty="0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8134302" y="3280671"/>
              <a:ext cx="4069403" cy="5323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b="1" dirty="0"/>
                <a:t>Óbitos = </a:t>
              </a:r>
              <a:r>
                <a:rPr lang="pt-BR" b="1" dirty="0" smtClean="0"/>
                <a:t>23</a:t>
              </a:r>
              <a:r>
                <a:rPr lang="pt-BR" sz="1400" b="1" dirty="0" smtClean="0"/>
                <a:t>(3,1%)</a:t>
              </a:r>
              <a:r>
                <a:rPr lang="pt-BR" b="1" dirty="0" smtClean="0"/>
                <a:t> </a:t>
              </a:r>
              <a:endParaRPr lang="pt-BR" sz="1400" b="1" dirty="0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8120239" y="4632673"/>
              <a:ext cx="4064474" cy="5297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b="1" dirty="0"/>
                <a:t>Recuperados = 2</a:t>
              </a:r>
              <a:r>
                <a:rPr lang="pt-BR" b="1" dirty="0" smtClean="0"/>
                <a:t>75</a:t>
              </a:r>
              <a:r>
                <a:rPr lang="pt-BR" sz="1200" b="1" dirty="0" smtClean="0"/>
                <a:t>(38%)</a:t>
              </a:r>
              <a:endParaRPr lang="pt-BR" sz="1400" b="1" dirty="0"/>
            </a:p>
          </p:txBody>
        </p:sp>
        <p:cxnSp>
          <p:nvCxnSpPr>
            <p:cNvPr id="18" name="Conector de seta reta 17"/>
            <p:cNvCxnSpPr/>
            <p:nvPr/>
          </p:nvCxnSpPr>
          <p:spPr>
            <a:xfrm>
              <a:off x="7615009" y="4951608"/>
              <a:ext cx="461819" cy="0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de seta reta 19"/>
            <p:cNvCxnSpPr/>
            <p:nvPr/>
          </p:nvCxnSpPr>
          <p:spPr>
            <a:xfrm>
              <a:off x="7654868" y="3569155"/>
              <a:ext cx="461819" cy="0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tângulo Arredondado 2"/>
          <p:cNvSpPr/>
          <p:nvPr/>
        </p:nvSpPr>
        <p:spPr>
          <a:xfrm>
            <a:off x="3376787" y="2569197"/>
            <a:ext cx="1759131" cy="304381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Arredondado 15"/>
          <p:cNvSpPr/>
          <p:nvPr/>
        </p:nvSpPr>
        <p:spPr>
          <a:xfrm>
            <a:off x="1607623" y="2583265"/>
            <a:ext cx="1759131" cy="3114156"/>
          </a:xfrm>
          <a:prstGeom prst="roundRect">
            <a:avLst/>
          </a:prstGeom>
          <a:solidFill>
            <a:srgbClr val="00A1D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t-BR" sz="3200" b="1" dirty="0"/>
          </a:p>
        </p:txBody>
      </p:sp>
      <p:sp>
        <p:nvSpPr>
          <p:cNvPr id="24" name="Retângulo 23"/>
          <p:cNvSpPr/>
          <p:nvPr/>
        </p:nvSpPr>
        <p:spPr>
          <a:xfrm>
            <a:off x="3545058" y="2689255"/>
            <a:ext cx="14630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t-BR" sz="2000" b="1" dirty="0"/>
          </a:p>
          <a:p>
            <a:pPr lvl="0"/>
            <a:endParaRPr lang="pt-BR" b="1" dirty="0"/>
          </a:p>
          <a:p>
            <a:pPr lvl="0"/>
            <a:endParaRPr lang="pt-BR" b="1" dirty="0"/>
          </a:p>
          <a:p>
            <a:pPr lvl="0"/>
            <a:r>
              <a:rPr lang="pt-BR" b="1" dirty="0"/>
              <a:t>Negativos </a:t>
            </a:r>
          </a:p>
          <a:p>
            <a:pPr lvl="0"/>
            <a:endParaRPr lang="pt-BR" b="1" dirty="0"/>
          </a:p>
          <a:p>
            <a:pPr lvl="0"/>
            <a:r>
              <a:rPr lang="pt-BR" sz="4000" b="1" dirty="0" smtClean="0">
                <a:solidFill>
                  <a:schemeClr val="lt1"/>
                </a:solidFill>
              </a:rPr>
              <a:t>4.833</a:t>
            </a:r>
            <a:endParaRPr lang="pt-BR" b="1" dirty="0"/>
          </a:p>
        </p:txBody>
      </p:sp>
      <p:sp>
        <p:nvSpPr>
          <p:cNvPr id="25" name="Retângulo 24"/>
          <p:cNvSpPr/>
          <p:nvPr/>
        </p:nvSpPr>
        <p:spPr>
          <a:xfrm>
            <a:off x="1742049" y="2565971"/>
            <a:ext cx="14630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t-BR" sz="2400" b="1" dirty="0"/>
          </a:p>
          <a:p>
            <a:pPr lvl="0"/>
            <a:endParaRPr lang="pt-BR" sz="2000" b="1" dirty="0"/>
          </a:p>
          <a:p>
            <a:pPr lvl="0"/>
            <a:endParaRPr lang="pt-BR" sz="2000" b="1" dirty="0"/>
          </a:p>
          <a:p>
            <a:pPr lvl="0"/>
            <a:r>
              <a:rPr lang="pt-BR" sz="2000" b="1" dirty="0"/>
              <a:t>Testados</a:t>
            </a:r>
          </a:p>
          <a:p>
            <a:pPr lvl="0"/>
            <a:endParaRPr lang="pt-BR" sz="2000" b="1" dirty="0"/>
          </a:p>
          <a:p>
            <a:r>
              <a:rPr lang="pt-BR" sz="3200" b="1" dirty="0" smtClean="0"/>
              <a:t>5.564</a:t>
            </a:r>
          </a:p>
          <a:p>
            <a:pPr lvl="0"/>
            <a:endParaRPr lang="pt-BR" sz="2000" b="1" dirty="0" smtClean="0"/>
          </a:p>
          <a:p>
            <a:pPr lvl="0"/>
            <a:endParaRPr lang="pt-BR" sz="3200" b="1" dirty="0" smtClean="0"/>
          </a:p>
          <a:p>
            <a:pPr lvl="0"/>
            <a:r>
              <a:rPr lang="pt-BR" sz="3200" b="1" dirty="0" smtClean="0"/>
              <a:t> </a:t>
            </a:r>
            <a:endParaRPr lang="pt-BR" sz="3200" b="1" dirty="0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815926" y="5809954"/>
            <a:ext cx="10170942" cy="9495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Coeficiente de Incidência: </a:t>
            </a:r>
            <a:r>
              <a:rPr lang="pt-BR" sz="2800" b="1" dirty="0" smtClean="0"/>
              <a:t> 158 casos/100.000 </a:t>
            </a:r>
            <a:r>
              <a:rPr lang="pt-BR" sz="2800" b="1" dirty="0"/>
              <a:t>habitantes</a:t>
            </a:r>
          </a:p>
        </p:txBody>
      </p:sp>
    </p:spTree>
    <p:extLst>
      <p:ext uri="{BB962C8B-B14F-4D97-AF65-F5344CB8AC3E}">
        <p14:creationId xmlns:p14="http://schemas.microsoft.com/office/powerpoint/2010/main" val="143729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0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</a:t>
            </a: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endParaRPr kumimoji="0" lang="pt-BR" alt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402" y="157380"/>
            <a:ext cx="982258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628229" y="-1965311"/>
            <a:ext cx="10342678" cy="33295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Casos </a:t>
            </a: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COVID-19 </a:t>
            </a:r>
            <a:r>
              <a:rPr lang="pt-BR" sz="3600" noProof="0" dirty="0" smtClean="0">
                <a:latin typeface="+mj-lt"/>
                <a:ea typeface="+mj-ea"/>
                <a:cs typeface="+mj-cs"/>
              </a:rPr>
              <a:t>c</a:t>
            </a: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onfirmados </a:t>
            </a:r>
            <a:r>
              <a:rPr lang="pt-BR" sz="3600" dirty="0">
                <a:latin typeface="+mj-lt"/>
                <a:ea typeface="+mj-ea"/>
                <a:cs typeface="+mj-cs"/>
              </a:rPr>
              <a:t>a</a:t>
            </a: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cumulados - SJRP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295663"/>
              </p:ext>
            </p:extLst>
          </p:nvPr>
        </p:nvGraphicFramePr>
        <p:xfrm>
          <a:off x="957942" y="1584959"/>
          <a:ext cx="10647155" cy="4624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/>
          <p:cNvSpPr txBox="1"/>
          <p:nvPr/>
        </p:nvSpPr>
        <p:spPr>
          <a:xfrm rot="16200000">
            <a:off x="-457202" y="3570050"/>
            <a:ext cx="1877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Casos Confirmados</a:t>
            </a:r>
            <a:endParaRPr lang="pt-BR" sz="1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839390" y="6376135"/>
            <a:ext cx="2004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Data da Notificação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0381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0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</a:t>
            </a: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endParaRPr kumimoji="0" lang="pt-BR" alt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402" y="157380"/>
            <a:ext cx="982258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628229" y="-1965311"/>
            <a:ext cx="10342678" cy="33295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Cobertura</a:t>
            </a:r>
            <a:r>
              <a:rPr kumimoji="0" lang="pt-B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Vacinal –Campanha Influenza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248737"/>
              </p:ext>
            </p:extLst>
          </p:nvPr>
        </p:nvGraphicFramePr>
        <p:xfrm>
          <a:off x="628229" y="1693107"/>
          <a:ext cx="11015779" cy="4522865"/>
        </p:xfrm>
        <a:graphic>
          <a:graphicData uri="http://schemas.openxmlformats.org/drawingml/2006/table">
            <a:tbl>
              <a:tblPr/>
              <a:tblGrid>
                <a:gridCol w="4906635">
                  <a:extLst>
                    <a:ext uri="{9D8B030D-6E8A-4147-A177-3AD203B41FA5}">
                      <a16:colId xmlns:a16="http://schemas.microsoft.com/office/drawing/2014/main" val="4140977217"/>
                    </a:ext>
                  </a:extLst>
                </a:gridCol>
                <a:gridCol w="2047651">
                  <a:extLst>
                    <a:ext uri="{9D8B030D-6E8A-4147-A177-3AD203B41FA5}">
                      <a16:colId xmlns:a16="http://schemas.microsoft.com/office/drawing/2014/main" val="846611254"/>
                    </a:ext>
                  </a:extLst>
                </a:gridCol>
                <a:gridCol w="1550225">
                  <a:extLst>
                    <a:ext uri="{9D8B030D-6E8A-4147-A177-3AD203B41FA5}">
                      <a16:colId xmlns:a16="http://schemas.microsoft.com/office/drawing/2014/main" val="994756275"/>
                    </a:ext>
                  </a:extLst>
                </a:gridCol>
                <a:gridCol w="2511268">
                  <a:extLst>
                    <a:ext uri="{9D8B030D-6E8A-4147-A177-3AD203B41FA5}">
                      <a16:colId xmlns:a16="http://schemas.microsoft.com/office/drawing/2014/main" val="2212355721"/>
                    </a:ext>
                  </a:extLst>
                </a:gridCol>
              </a:tblGrid>
              <a:tr h="5994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Grupos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População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Vacinados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Cobertura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350220"/>
                  </a:ext>
                </a:extLst>
              </a:tr>
              <a:tr h="5503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Crianças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26.346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12.284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46.63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045331"/>
                  </a:ext>
                </a:extLst>
              </a:tr>
              <a:tr h="5503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Gestantes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4.044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1.717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42.46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265542"/>
                  </a:ext>
                </a:extLst>
              </a:tr>
              <a:tr h="5503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Trabalhadores Saúde (até 59 anos)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18.759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20.724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110.47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333286"/>
                  </a:ext>
                </a:extLst>
              </a:tr>
              <a:tr h="5503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Puérperas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34.74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364485"/>
                  </a:ext>
                </a:extLst>
              </a:tr>
              <a:tr h="5503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Adultos 55 a 59*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22069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10.497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47.56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453095"/>
                  </a:ext>
                </a:extLst>
              </a:tr>
              <a:tr h="5721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Idosos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57.373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66.064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115.15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681324"/>
                  </a:ext>
                </a:extLst>
              </a:tr>
              <a:tr h="5994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 grupos com </a:t>
                      </a:r>
                      <a:r>
                        <a:rPr lang="pt-BR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pactuação</a:t>
                      </a:r>
                      <a:r>
                        <a:rPr lang="pt-B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de meta (90%)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129.256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111.517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86.28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545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51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0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</a:t>
            </a: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endParaRPr kumimoji="0" lang="pt-BR" alt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402" y="157380"/>
            <a:ext cx="982258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a 7"/>
          <p:cNvGraphicFramePr/>
          <p:nvPr>
            <p:extLst/>
          </p:nvPr>
        </p:nvGraphicFramePr>
        <p:xfrm>
          <a:off x="1267096" y="2168434"/>
          <a:ext cx="9091750" cy="3553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410512" y="-1965311"/>
            <a:ext cx="10342678" cy="33295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Casos Internaram (SRAG) atualizados em 01/06/2020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536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4022</TotalTime>
  <Words>311</Words>
  <Application>Microsoft Office PowerPoint</Application>
  <PresentationFormat>Widescreen</PresentationFormat>
  <Paragraphs>105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Íon</vt:lpstr>
      <vt:lpstr>CORONAVÍRUS 21/05/2020</vt:lpstr>
      <vt:lpstr>CORONAVÍRUS 21/05/2020</vt:lpstr>
      <vt:lpstr>CORONAVÍRUS 21/05/2020</vt:lpstr>
      <vt:lpstr>CORONAVÍRUS 21/05/2020</vt:lpstr>
      <vt:lpstr>CORONAVÍRUS 21/05/2020</vt:lpstr>
      <vt:lpstr>CORONAVÍRUS 21/05/2020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Andreia Francesli Negri Reis</dc:creator>
  <cp:lastModifiedBy>Andreia Francesli Negri Reis</cp:lastModifiedBy>
  <cp:revision>278</cp:revision>
  <dcterms:created xsi:type="dcterms:W3CDTF">2020-04-28T18:33:59Z</dcterms:created>
  <dcterms:modified xsi:type="dcterms:W3CDTF">2020-06-02T18:08:45Z</dcterms:modified>
</cp:coreProperties>
</file>