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0"/>
  </p:notesMasterIdLst>
  <p:sldIdLst>
    <p:sldId id="324" r:id="rId2"/>
    <p:sldId id="325" r:id="rId3"/>
    <p:sldId id="370" r:id="rId4"/>
    <p:sldId id="369" r:id="rId5"/>
    <p:sldId id="354" r:id="rId6"/>
    <p:sldId id="375" r:id="rId7"/>
    <p:sldId id="372" r:id="rId8"/>
    <p:sldId id="367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a Francesli Negri Reis" initials="AFNR" lastIdx="1" clrIdx="0"/>
  <p:cmAuthor id="2" name="andreia negri" initials="a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3AD54"/>
    <a:srgbClr val="50953D"/>
    <a:srgbClr val="183350"/>
    <a:srgbClr val="FFDE75"/>
    <a:srgbClr val="F22B26"/>
    <a:srgbClr val="00A1DA"/>
    <a:srgbClr val="548123"/>
    <a:srgbClr val="003206"/>
    <a:srgbClr val="001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DOS%20LIVE\19-06-2020\analise%20junho%202020%2019-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DOS%20LIVE\19-06-2020\analise%20junho%202020%2019-0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NOTIFICACAO'!$I$2</c:f>
              <c:strCache>
                <c:ptCount val="1"/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98"/>
              <c:layout>
                <c:manualLayout>
                  <c:x val="-3.6292914108579824E-3"/>
                  <c:y val="-6.8855472738070619E-2"/>
                </c:manualLayout>
              </c:layout>
              <c:tx>
                <c:rich>
                  <a:bodyPr/>
                  <a:lstStyle/>
                  <a:p>
                    <a:fld id="{97A0A394-671F-43EF-990D-978A5276FFED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39-410E-A9B8-778BE1A78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NOTIFICACAO'!$F$3:$F$101</c:f>
              <c:strCache>
                <c:ptCount val="99"/>
                <c:pt idx="0">
                  <c:v>12/03/2020</c:v>
                </c:pt>
                <c:pt idx="1">
                  <c:v>13/03/2020</c:v>
                </c:pt>
                <c:pt idx="2">
                  <c:v>14/03/2020</c:v>
                </c:pt>
                <c:pt idx="3">
                  <c:v>15/03/2020</c:v>
                </c:pt>
                <c:pt idx="4">
                  <c:v>16/03/2020</c:v>
                </c:pt>
                <c:pt idx="5">
                  <c:v>17/03/2020</c:v>
                </c:pt>
                <c:pt idx="6">
                  <c:v>18/03/2020</c:v>
                </c:pt>
                <c:pt idx="7">
                  <c:v>19/03/2020</c:v>
                </c:pt>
                <c:pt idx="8">
                  <c:v>20/03/2020</c:v>
                </c:pt>
                <c:pt idx="9">
                  <c:v>21/03/2020</c:v>
                </c:pt>
                <c:pt idx="10">
                  <c:v>22/03/2020</c:v>
                </c:pt>
                <c:pt idx="11">
                  <c:v>23/03/2020</c:v>
                </c:pt>
                <c:pt idx="12">
                  <c:v>24/03/2020</c:v>
                </c:pt>
                <c:pt idx="13">
                  <c:v>25/03/2020</c:v>
                </c:pt>
                <c:pt idx="14">
                  <c:v>26/03/2020</c:v>
                </c:pt>
                <c:pt idx="15">
                  <c:v>27/03/2020</c:v>
                </c:pt>
                <c:pt idx="16">
                  <c:v>28/03/2020</c:v>
                </c:pt>
                <c:pt idx="17">
                  <c:v>29/03/2020</c:v>
                </c:pt>
                <c:pt idx="18">
                  <c:v>30/03/2020</c:v>
                </c:pt>
                <c:pt idx="19">
                  <c:v>31/03/2020</c:v>
                </c:pt>
                <c:pt idx="20">
                  <c:v>01/04/2020</c:v>
                </c:pt>
                <c:pt idx="21">
                  <c:v>02/04/2020</c:v>
                </c:pt>
                <c:pt idx="22">
                  <c:v>03/04/2020</c:v>
                </c:pt>
                <c:pt idx="23">
                  <c:v>04/04/2020</c:v>
                </c:pt>
                <c:pt idx="24">
                  <c:v>05/04/2020</c:v>
                </c:pt>
                <c:pt idx="25">
                  <c:v>06/04/2020</c:v>
                </c:pt>
                <c:pt idx="26">
                  <c:v>07/04/2020</c:v>
                </c:pt>
                <c:pt idx="27">
                  <c:v>08/04/2020</c:v>
                </c:pt>
                <c:pt idx="28">
                  <c:v>09/04/2020</c:v>
                </c:pt>
                <c:pt idx="29">
                  <c:v>10/04/2020</c:v>
                </c:pt>
                <c:pt idx="30">
                  <c:v>11/04/2020</c:v>
                </c:pt>
                <c:pt idx="31">
                  <c:v>12/04/2020</c:v>
                </c:pt>
                <c:pt idx="32">
                  <c:v>13/04/2020</c:v>
                </c:pt>
                <c:pt idx="33">
                  <c:v>14/04/2020</c:v>
                </c:pt>
                <c:pt idx="34">
                  <c:v>15/04/2020</c:v>
                </c:pt>
                <c:pt idx="35">
                  <c:v>16/04/2020</c:v>
                </c:pt>
                <c:pt idx="36">
                  <c:v>17/04/2020</c:v>
                </c:pt>
                <c:pt idx="37">
                  <c:v>18/04/2020</c:v>
                </c:pt>
                <c:pt idx="38">
                  <c:v>19/04/2020</c:v>
                </c:pt>
                <c:pt idx="39">
                  <c:v>20/04/2020</c:v>
                </c:pt>
                <c:pt idx="40">
                  <c:v>21/04/2020</c:v>
                </c:pt>
                <c:pt idx="41">
                  <c:v>22/04/2020</c:v>
                </c:pt>
                <c:pt idx="42">
                  <c:v>23/04/2020</c:v>
                </c:pt>
                <c:pt idx="43">
                  <c:v>24/04/2020</c:v>
                </c:pt>
                <c:pt idx="44">
                  <c:v>25/04/2020</c:v>
                </c:pt>
                <c:pt idx="45">
                  <c:v>26/04/2020</c:v>
                </c:pt>
                <c:pt idx="46">
                  <c:v>27/04/2020</c:v>
                </c:pt>
                <c:pt idx="47">
                  <c:v>28/04/2020</c:v>
                </c:pt>
                <c:pt idx="48">
                  <c:v>29/04/2020</c:v>
                </c:pt>
                <c:pt idx="49">
                  <c:v>30/04/2020</c:v>
                </c:pt>
                <c:pt idx="50">
                  <c:v>01/05/2020</c:v>
                </c:pt>
                <c:pt idx="51">
                  <c:v>02/05/2020</c:v>
                </c:pt>
                <c:pt idx="52">
                  <c:v>03/05/2020</c:v>
                </c:pt>
                <c:pt idx="53">
                  <c:v>04/05/2020</c:v>
                </c:pt>
                <c:pt idx="54">
                  <c:v>05/05/2020</c:v>
                </c:pt>
                <c:pt idx="55">
                  <c:v>06/05/2020</c:v>
                </c:pt>
                <c:pt idx="56">
                  <c:v>07/05/2020</c:v>
                </c:pt>
                <c:pt idx="57">
                  <c:v>08/05/2020</c:v>
                </c:pt>
                <c:pt idx="58">
                  <c:v>09/05/2020</c:v>
                </c:pt>
                <c:pt idx="59">
                  <c:v>10/05/2020</c:v>
                </c:pt>
                <c:pt idx="60">
                  <c:v>11/05/2020</c:v>
                </c:pt>
                <c:pt idx="61">
                  <c:v>12/05/2020</c:v>
                </c:pt>
                <c:pt idx="62">
                  <c:v>13/05/2020</c:v>
                </c:pt>
                <c:pt idx="63">
                  <c:v>14/05/2020</c:v>
                </c:pt>
                <c:pt idx="64">
                  <c:v>15/05/2020</c:v>
                </c:pt>
                <c:pt idx="65">
                  <c:v>16/05/2020</c:v>
                </c:pt>
                <c:pt idx="66">
                  <c:v>17/05/2020</c:v>
                </c:pt>
                <c:pt idx="67">
                  <c:v>18/05/2020</c:v>
                </c:pt>
                <c:pt idx="68">
                  <c:v>19/05/2020</c:v>
                </c:pt>
                <c:pt idx="69">
                  <c:v>20/05/2020</c:v>
                </c:pt>
                <c:pt idx="70">
                  <c:v>21/05/2020</c:v>
                </c:pt>
                <c:pt idx="71">
                  <c:v>22/05/2020</c:v>
                </c:pt>
                <c:pt idx="72">
                  <c:v>23/05/2020</c:v>
                </c:pt>
                <c:pt idx="73">
                  <c:v>24/05/2020</c:v>
                </c:pt>
                <c:pt idx="74">
                  <c:v>25/05/2020</c:v>
                </c:pt>
                <c:pt idx="75">
                  <c:v>26/05/2020</c:v>
                </c:pt>
                <c:pt idx="76">
                  <c:v>27/05/2020</c:v>
                </c:pt>
                <c:pt idx="77">
                  <c:v>28/05/2020</c:v>
                </c:pt>
                <c:pt idx="78">
                  <c:v>29/05/2020</c:v>
                </c:pt>
                <c:pt idx="79">
                  <c:v>30/05/2020</c:v>
                </c:pt>
                <c:pt idx="80">
                  <c:v>31/05/2020</c:v>
                </c:pt>
                <c:pt idx="81">
                  <c:v>01/06/2020</c:v>
                </c:pt>
                <c:pt idx="82">
                  <c:v>02/06/2020</c:v>
                </c:pt>
                <c:pt idx="83">
                  <c:v>03/06/2020</c:v>
                </c:pt>
                <c:pt idx="84">
                  <c:v>04/06/2020</c:v>
                </c:pt>
                <c:pt idx="85">
                  <c:v>05/06/2020</c:v>
                </c:pt>
                <c:pt idx="86">
                  <c:v>06/06/2020</c:v>
                </c:pt>
                <c:pt idx="87">
                  <c:v>07/06/2020</c:v>
                </c:pt>
                <c:pt idx="88">
                  <c:v>08/06/2020</c:v>
                </c:pt>
                <c:pt idx="89">
                  <c:v>09/06/2020</c:v>
                </c:pt>
                <c:pt idx="90">
                  <c:v>10/06/2020</c:v>
                </c:pt>
                <c:pt idx="91">
                  <c:v>11/06/2020</c:v>
                </c:pt>
                <c:pt idx="92">
                  <c:v>12/06/2020</c:v>
                </c:pt>
                <c:pt idx="93">
                  <c:v>13/06/2020</c:v>
                </c:pt>
                <c:pt idx="94">
                  <c:v>14/06/2020</c:v>
                </c:pt>
                <c:pt idx="95">
                  <c:v>15/06/2020</c:v>
                </c:pt>
                <c:pt idx="96">
                  <c:v>16/06/2020</c:v>
                </c:pt>
                <c:pt idx="97">
                  <c:v>17/06/2020</c:v>
                </c:pt>
                <c:pt idx="98">
                  <c:v>18/06/2020</c:v>
                </c:pt>
              </c:strCache>
            </c:strRef>
          </c:cat>
          <c:val>
            <c:numRef>
              <c:f>'DATA NOTIFICACAO'!$I$3:$I$101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8</c:v>
                </c:pt>
                <c:pt idx="9">
                  <c:v>10</c:v>
                </c:pt>
                <c:pt idx="10">
                  <c:v>13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18</c:v>
                </c:pt>
                <c:pt idx="15">
                  <c:v>20</c:v>
                </c:pt>
                <c:pt idx="16">
                  <c:v>22</c:v>
                </c:pt>
                <c:pt idx="17">
                  <c:v>23</c:v>
                </c:pt>
                <c:pt idx="18">
                  <c:v>27</c:v>
                </c:pt>
                <c:pt idx="19">
                  <c:v>28</c:v>
                </c:pt>
                <c:pt idx="20">
                  <c:v>31</c:v>
                </c:pt>
                <c:pt idx="21">
                  <c:v>34</c:v>
                </c:pt>
                <c:pt idx="22">
                  <c:v>42</c:v>
                </c:pt>
                <c:pt idx="23">
                  <c:v>43</c:v>
                </c:pt>
                <c:pt idx="24">
                  <c:v>43</c:v>
                </c:pt>
                <c:pt idx="25">
                  <c:v>50</c:v>
                </c:pt>
                <c:pt idx="26">
                  <c:v>52</c:v>
                </c:pt>
                <c:pt idx="27">
                  <c:v>55</c:v>
                </c:pt>
                <c:pt idx="28">
                  <c:v>59</c:v>
                </c:pt>
                <c:pt idx="29">
                  <c:v>60</c:v>
                </c:pt>
                <c:pt idx="30">
                  <c:v>62</c:v>
                </c:pt>
                <c:pt idx="31">
                  <c:v>63</c:v>
                </c:pt>
                <c:pt idx="32">
                  <c:v>65</c:v>
                </c:pt>
                <c:pt idx="33">
                  <c:v>69</c:v>
                </c:pt>
                <c:pt idx="34">
                  <c:v>71</c:v>
                </c:pt>
                <c:pt idx="35">
                  <c:v>75</c:v>
                </c:pt>
                <c:pt idx="36">
                  <c:v>77</c:v>
                </c:pt>
                <c:pt idx="37">
                  <c:v>77</c:v>
                </c:pt>
                <c:pt idx="38">
                  <c:v>77</c:v>
                </c:pt>
                <c:pt idx="39">
                  <c:v>84</c:v>
                </c:pt>
                <c:pt idx="40">
                  <c:v>84</c:v>
                </c:pt>
                <c:pt idx="41">
                  <c:v>86</c:v>
                </c:pt>
                <c:pt idx="42">
                  <c:v>89</c:v>
                </c:pt>
                <c:pt idx="43">
                  <c:v>94</c:v>
                </c:pt>
                <c:pt idx="44">
                  <c:v>100</c:v>
                </c:pt>
                <c:pt idx="45">
                  <c:v>101</c:v>
                </c:pt>
                <c:pt idx="46">
                  <c:v>120</c:v>
                </c:pt>
                <c:pt idx="47">
                  <c:v>131</c:v>
                </c:pt>
                <c:pt idx="48">
                  <c:v>140</c:v>
                </c:pt>
                <c:pt idx="49">
                  <c:v>155</c:v>
                </c:pt>
                <c:pt idx="50">
                  <c:v>161</c:v>
                </c:pt>
                <c:pt idx="51">
                  <c:v>170</c:v>
                </c:pt>
                <c:pt idx="52">
                  <c:v>183</c:v>
                </c:pt>
                <c:pt idx="53">
                  <c:v>204</c:v>
                </c:pt>
                <c:pt idx="54">
                  <c:v>221</c:v>
                </c:pt>
                <c:pt idx="55">
                  <c:v>248</c:v>
                </c:pt>
                <c:pt idx="56">
                  <c:v>273</c:v>
                </c:pt>
                <c:pt idx="57">
                  <c:v>315</c:v>
                </c:pt>
                <c:pt idx="58">
                  <c:v>322</c:v>
                </c:pt>
                <c:pt idx="59">
                  <c:v>328</c:v>
                </c:pt>
                <c:pt idx="60">
                  <c:v>349</c:v>
                </c:pt>
                <c:pt idx="61">
                  <c:v>378</c:v>
                </c:pt>
                <c:pt idx="62">
                  <c:v>407</c:v>
                </c:pt>
                <c:pt idx="63">
                  <c:v>423</c:v>
                </c:pt>
                <c:pt idx="64">
                  <c:v>435</c:v>
                </c:pt>
                <c:pt idx="65">
                  <c:v>445</c:v>
                </c:pt>
                <c:pt idx="66">
                  <c:v>457</c:v>
                </c:pt>
                <c:pt idx="67">
                  <c:v>486</c:v>
                </c:pt>
                <c:pt idx="68">
                  <c:v>502</c:v>
                </c:pt>
                <c:pt idx="69">
                  <c:v>517</c:v>
                </c:pt>
                <c:pt idx="70">
                  <c:v>531</c:v>
                </c:pt>
                <c:pt idx="71">
                  <c:v>558</c:v>
                </c:pt>
                <c:pt idx="72">
                  <c:v>562</c:v>
                </c:pt>
                <c:pt idx="73">
                  <c:v>576</c:v>
                </c:pt>
                <c:pt idx="74">
                  <c:v>597</c:v>
                </c:pt>
                <c:pt idx="75">
                  <c:v>625</c:v>
                </c:pt>
                <c:pt idx="76">
                  <c:v>653</c:v>
                </c:pt>
                <c:pt idx="77">
                  <c:v>691</c:v>
                </c:pt>
                <c:pt idx="78">
                  <c:v>715</c:v>
                </c:pt>
                <c:pt idx="79">
                  <c:v>734</c:v>
                </c:pt>
                <c:pt idx="80">
                  <c:v>750</c:v>
                </c:pt>
                <c:pt idx="81">
                  <c:v>793</c:v>
                </c:pt>
                <c:pt idx="82">
                  <c:v>829</c:v>
                </c:pt>
                <c:pt idx="83">
                  <c:v>880</c:v>
                </c:pt>
                <c:pt idx="84">
                  <c:v>919</c:v>
                </c:pt>
                <c:pt idx="85">
                  <c:v>972</c:v>
                </c:pt>
                <c:pt idx="86">
                  <c:v>1013</c:v>
                </c:pt>
                <c:pt idx="87">
                  <c:v>1050</c:v>
                </c:pt>
                <c:pt idx="88">
                  <c:v>1158</c:v>
                </c:pt>
                <c:pt idx="89">
                  <c:v>1238</c:v>
                </c:pt>
                <c:pt idx="90">
                  <c:v>1280</c:v>
                </c:pt>
                <c:pt idx="91">
                  <c:v>1293</c:v>
                </c:pt>
                <c:pt idx="92">
                  <c:v>1313</c:v>
                </c:pt>
                <c:pt idx="93">
                  <c:v>1321</c:v>
                </c:pt>
                <c:pt idx="94">
                  <c:v>1334</c:v>
                </c:pt>
                <c:pt idx="95">
                  <c:v>1352</c:v>
                </c:pt>
                <c:pt idx="96">
                  <c:v>1494</c:v>
                </c:pt>
                <c:pt idx="97">
                  <c:v>1544</c:v>
                </c:pt>
                <c:pt idx="98">
                  <c:v>1618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39-410E-A9B8-778BE1A78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200448"/>
        <c:axId val="80201984"/>
      </c:lineChart>
      <c:catAx>
        <c:axId val="8020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201984"/>
        <c:crosses val="autoZero"/>
        <c:auto val="1"/>
        <c:lblAlgn val="ctr"/>
        <c:lblOffset val="100"/>
        <c:noMultiLvlLbl val="0"/>
      </c:catAx>
      <c:valAx>
        <c:axId val="8020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20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Sexo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Masculino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(n=26)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SRAG!$C$765</c:f>
              <c:strCache>
                <c:ptCount val="1"/>
                <c:pt idx="0">
                  <c:v>M</c:v>
                </c:pt>
              </c:strCache>
            </c:strRef>
          </c:tx>
          <c:dPt>
            <c:idx val="0"/>
            <c:bubble3D val="0"/>
            <c:explosion val="3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0-4C74-9CE4-344BAC814833}"/>
              </c:ext>
            </c:extLst>
          </c:dPt>
          <c:dPt>
            <c:idx val="1"/>
            <c:bubble3D val="0"/>
            <c:spPr>
              <a:solidFill>
                <a:srgbClr val="D2F8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0-4C74-9CE4-344BAC814833}"/>
              </c:ext>
            </c:extLst>
          </c:dPt>
          <c:dPt>
            <c:idx val="2"/>
            <c:bubble3D val="0"/>
            <c:spPr>
              <a:solidFill>
                <a:srgbClr val="FFC000">
                  <a:alpha val="46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0-4C74-9CE4-344BAC81483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20-4C74-9CE4-344BAC814833}"/>
              </c:ext>
            </c:extLst>
          </c:dPt>
          <c:dLbls>
            <c:dLbl>
              <c:idx val="1"/>
              <c:layout>
                <c:manualLayout>
                  <c:x val="1.6302769427246518E-2"/>
                  <c:y val="-4.494757613570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20-4C74-9CE4-344BAC814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SRAG!$A$766:$A$769</c:f>
              <c:strCache>
                <c:ptCount val="4"/>
                <c:pt idx="0">
                  <c:v>20 a 59 </c:v>
                </c:pt>
                <c:pt idx="1">
                  <c:v>60 a 69</c:v>
                </c:pt>
                <c:pt idx="2">
                  <c:v>70 a 79</c:v>
                </c:pt>
                <c:pt idx="3">
                  <c:v>80 ou mais</c:v>
                </c:pt>
              </c:strCache>
            </c:strRef>
          </c:cat>
          <c:val>
            <c:numRef>
              <c:f>SRAG!$C$766:$C$769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20-4C74-9CE4-344BAC814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Sexo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Feminino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n=27)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c:rich>
      </c:tx>
      <c:layout>
        <c:manualLayout>
          <c:xMode val="edge"/>
          <c:yMode val="edge"/>
          <c:x val="0.39493544286024773"/>
          <c:y val="2.1471199851223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SRAG!$B$765</c:f>
              <c:strCache>
                <c:ptCount val="1"/>
                <c:pt idx="0">
                  <c:v>F</c:v>
                </c:pt>
              </c:strCache>
            </c:strRef>
          </c:tx>
          <c:dPt>
            <c:idx val="0"/>
            <c:bubble3D val="0"/>
            <c:explosion val="3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7-44C5-91E0-2D3961063567}"/>
              </c:ext>
            </c:extLst>
          </c:dPt>
          <c:dPt>
            <c:idx val="1"/>
            <c:bubble3D val="0"/>
            <c:spPr>
              <a:solidFill>
                <a:srgbClr val="D2F8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C7-44C5-91E0-2D3961063567}"/>
              </c:ext>
            </c:extLst>
          </c:dPt>
          <c:dPt>
            <c:idx val="2"/>
            <c:bubble3D val="0"/>
            <c:spPr>
              <a:solidFill>
                <a:srgbClr val="FFC000">
                  <a:alpha val="5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C7-44C5-91E0-2D396106356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C7-44C5-91E0-2D396106356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C7-44C5-91E0-2D3961063567}"/>
                </c:ext>
              </c:extLst>
            </c:dLbl>
            <c:dLbl>
              <c:idx val="1"/>
              <c:layout>
                <c:manualLayout>
                  <c:x val="-9.188847905750851E-3"/>
                  <c:y val="-2.51587798046740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C7-44C5-91E0-2D396106356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C7-44C5-91E0-2D396106356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C7-44C5-91E0-2D3961063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SRAG!$A$766:$A$769</c:f>
              <c:strCache>
                <c:ptCount val="4"/>
                <c:pt idx="0">
                  <c:v>20 a 59 </c:v>
                </c:pt>
                <c:pt idx="1">
                  <c:v>60 a 69</c:v>
                </c:pt>
                <c:pt idx="2">
                  <c:v>70 a 79</c:v>
                </c:pt>
                <c:pt idx="3">
                  <c:v>80 ou mais</c:v>
                </c:pt>
              </c:strCache>
            </c:strRef>
          </c:cat>
          <c:val>
            <c:numRef>
              <c:f>SRAG!$B$766:$B$769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C7-44C5-91E0-2D3961063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SRAG!$C$669</c:f>
              <c:strCache>
                <c:ptCount val="1"/>
                <c:pt idx="0">
                  <c:v>Percentual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SRAG!$A$670:$A$675</c:f>
              <c:strCache>
                <c:ptCount val="6"/>
                <c:pt idx="0">
                  <c:v>OBESIDADE</c:v>
                </c:pt>
                <c:pt idx="1">
                  <c:v>IMUNODEPRESSÃO</c:v>
                </c:pt>
                <c:pt idx="2">
                  <c:v>ASMA</c:v>
                </c:pt>
                <c:pt idx="3">
                  <c:v>NEUROLOGIC</c:v>
                </c:pt>
                <c:pt idx="4">
                  <c:v>DIABETES</c:v>
                </c:pt>
                <c:pt idx="5">
                  <c:v>CARDIOPATIA</c:v>
                </c:pt>
              </c:strCache>
            </c:strRef>
          </c:cat>
          <c:val>
            <c:numRef>
              <c:f>SRAG!$C$670:$C$675</c:f>
              <c:numCache>
                <c:formatCode>General</c:formatCode>
                <c:ptCount val="6"/>
                <c:pt idx="0">
                  <c:v>9.6199999999999992</c:v>
                </c:pt>
                <c:pt idx="1">
                  <c:v>9.6199999999999992</c:v>
                </c:pt>
                <c:pt idx="2">
                  <c:v>9.6199999999999992</c:v>
                </c:pt>
                <c:pt idx="3">
                  <c:v>11.54</c:v>
                </c:pt>
                <c:pt idx="4">
                  <c:v>44.23</c:v>
                </c:pt>
                <c:pt idx="5">
                  <c:v>59.62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F-4D24-9911-D1946CAC0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710175"/>
        <c:axId val="1021708095"/>
      </c:barChart>
      <c:catAx>
        <c:axId val="102171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1708095"/>
        <c:crosses val="autoZero"/>
        <c:auto val="1"/>
        <c:lblAlgn val="ctr"/>
        <c:lblOffset val="100"/>
        <c:noMultiLvlLbl val="0"/>
      </c:catAx>
      <c:valAx>
        <c:axId val="102170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171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08E8-933F-44C7-AC87-65CF0841A425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2A044-4F34-4498-BE78-45A708C9B8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2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2A044-4F34-4498-BE78-45A708C9B82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8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69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58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2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82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40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06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43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63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6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00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50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9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83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45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43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0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7AF849-D681-482A-B8AA-052FD01D0F7B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989E-B82F-4F81-841C-F4DE29E93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84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-6054" y="-67295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72712" y="2659030"/>
            <a:ext cx="8260301" cy="21952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CORONAVÍRUS</a:t>
            </a:r>
            <a:b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6600" b="1" dirty="0">
                <a:latin typeface="+mj-lt"/>
                <a:ea typeface="+mj-ea"/>
                <a:cs typeface="+mj-cs"/>
              </a:rPr>
              <a:t>19</a:t>
            </a: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/06/2020</a:t>
            </a: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198" y="9311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872711" y="5373917"/>
            <a:ext cx="882565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Aldenis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albaneze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Borim</a:t>
            </a:r>
            <a:endParaRPr kumimoji="0" lang="pt-BR" sz="2000" b="1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2000" b="1" cap="all" dirty="0">
                <a:latin typeface="+mj-lt"/>
                <a:ea typeface="+mj-ea"/>
                <a:cs typeface="+mj-cs"/>
              </a:rPr>
              <a:t>Secretário de saúde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são </a:t>
            </a:r>
            <a:r>
              <a:rPr kumimoji="0" lang="pt-BR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josé</a:t>
            </a:r>
            <a:r>
              <a:rPr kumimoji="0" lang="pt-BR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rio preto-sp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658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-14068" y="-26486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06024" y="203806"/>
            <a:ext cx="10342678" cy="950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600" dirty="0">
                <a:solidFill>
                  <a:schemeClr val="tx1"/>
                </a:solidFill>
              </a:rPr>
              <a:t>Total de casos Confirmados  de Rio Preto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01389" y="1414830"/>
            <a:ext cx="1025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Notificação: Todos pacientes atendidos com estado gripal = 14.957</a:t>
            </a:r>
          </a:p>
        </p:txBody>
      </p:sp>
      <p:grpSp>
        <p:nvGrpSpPr>
          <p:cNvPr id="13" name="Agrupar 1"/>
          <p:cNvGrpSpPr/>
          <p:nvPr/>
        </p:nvGrpSpPr>
        <p:grpSpPr>
          <a:xfrm>
            <a:off x="5151648" y="2502813"/>
            <a:ext cx="6065814" cy="3043817"/>
            <a:chOff x="5088893" y="2412747"/>
            <a:chExt cx="8189061" cy="3374259"/>
          </a:xfrm>
        </p:grpSpPr>
        <p:sp>
          <p:nvSpPr>
            <p:cNvPr id="14" name="Retângulo 13"/>
            <p:cNvSpPr/>
            <p:nvPr/>
          </p:nvSpPr>
          <p:spPr>
            <a:xfrm>
              <a:off x="8141647" y="4123976"/>
              <a:ext cx="5136307" cy="4851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/>
                <a:t>Prof. Saúde =</a:t>
              </a:r>
              <a:r>
                <a:rPr lang="pt-BR" b="1" dirty="0" smtClean="0"/>
                <a:t>307</a:t>
              </a:r>
              <a:r>
                <a:rPr lang="pt-BR" sz="1400" b="1" dirty="0" smtClean="0"/>
                <a:t>(18,9%)</a:t>
              </a:r>
              <a:endParaRPr lang="pt-BR" b="1" dirty="0"/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5088893" y="2412747"/>
              <a:ext cx="2447778" cy="337425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b="1" dirty="0"/>
                <a:t>  Confirmados</a:t>
              </a:r>
            </a:p>
            <a:p>
              <a:pPr lvl="0"/>
              <a:r>
                <a:rPr lang="pt-BR" b="1" dirty="0"/>
                <a:t> </a:t>
              </a:r>
              <a:r>
                <a:rPr lang="pt-BR" sz="4000" b="1" dirty="0"/>
                <a:t> 1.618</a:t>
              </a:r>
              <a:r>
                <a:rPr lang="pt-BR" sz="1400" b="1" dirty="0"/>
                <a:t>             </a:t>
              </a:r>
              <a:endParaRPr lang="pt-BR" sz="1100" b="1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8130943" y="3471556"/>
              <a:ext cx="5147011" cy="5297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/>
                <a:t>Recuperados </a:t>
              </a:r>
              <a:r>
                <a:rPr lang="pt-BR" sz="1400" b="1" dirty="0"/>
                <a:t>(14 dias)</a:t>
              </a:r>
              <a:r>
                <a:rPr lang="pt-BR" b="1" dirty="0"/>
                <a:t> = </a:t>
              </a:r>
              <a:r>
                <a:rPr lang="pt-BR" b="1" dirty="0" smtClean="0"/>
                <a:t>887</a:t>
              </a:r>
              <a:r>
                <a:rPr lang="pt-BR" sz="1200" b="1" dirty="0" smtClean="0"/>
                <a:t>(54,8%)</a:t>
              </a:r>
              <a:endParaRPr lang="pt-BR" sz="1400" b="1" dirty="0"/>
            </a:p>
          </p:txBody>
        </p:sp>
        <p:cxnSp>
          <p:nvCxnSpPr>
            <p:cNvPr id="18" name="Conector de seta reta 17"/>
            <p:cNvCxnSpPr/>
            <p:nvPr/>
          </p:nvCxnSpPr>
          <p:spPr>
            <a:xfrm>
              <a:off x="7669124" y="3736420"/>
              <a:ext cx="461819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7633540" y="4366547"/>
              <a:ext cx="461819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7612142" y="4955577"/>
              <a:ext cx="461819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ângulo Arredondado 2"/>
          <p:cNvSpPr/>
          <p:nvPr/>
        </p:nvSpPr>
        <p:spPr>
          <a:xfrm>
            <a:off x="3376787" y="2569197"/>
            <a:ext cx="1759131" cy="304381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15"/>
          <p:cNvSpPr/>
          <p:nvPr/>
        </p:nvSpPr>
        <p:spPr>
          <a:xfrm>
            <a:off x="1607623" y="2583265"/>
            <a:ext cx="1759131" cy="3114156"/>
          </a:xfrm>
          <a:prstGeom prst="roundRect">
            <a:avLst/>
          </a:prstGeom>
          <a:solidFill>
            <a:srgbClr val="00A1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sz="3200" b="1" dirty="0"/>
          </a:p>
        </p:txBody>
      </p:sp>
      <p:sp>
        <p:nvSpPr>
          <p:cNvPr id="24" name="Retângulo 23"/>
          <p:cNvSpPr/>
          <p:nvPr/>
        </p:nvSpPr>
        <p:spPr>
          <a:xfrm>
            <a:off x="3517569" y="2838054"/>
            <a:ext cx="1463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000" b="1" dirty="0"/>
          </a:p>
          <a:p>
            <a:pPr lvl="0"/>
            <a:endParaRPr lang="pt-BR" b="1" dirty="0"/>
          </a:p>
          <a:p>
            <a:pPr lvl="0"/>
            <a:r>
              <a:rPr lang="pt-BR" b="1" dirty="0"/>
              <a:t>Negativos </a:t>
            </a:r>
          </a:p>
          <a:p>
            <a:pPr lvl="0"/>
            <a:endParaRPr lang="pt-BR" b="1" dirty="0"/>
          </a:p>
          <a:p>
            <a:pPr lvl="0"/>
            <a:endParaRPr lang="pt-BR" b="1" dirty="0"/>
          </a:p>
          <a:p>
            <a:pPr lvl="0"/>
            <a:r>
              <a:rPr lang="pt-BR" sz="4000" b="1" dirty="0">
                <a:solidFill>
                  <a:schemeClr val="lt1"/>
                </a:solidFill>
              </a:rPr>
              <a:t>8.216</a:t>
            </a:r>
            <a:r>
              <a:rPr lang="pt-BR" sz="1100" b="1" dirty="0"/>
              <a:t> </a:t>
            </a:r>
            <a:endParaRPr lang="pt-BR" b="1" dirty="0"/>
          </a:p>
        </p:txBody>
      </p:sp>
      <p:sp>
        <p:nvSpPr>
          <p:cNvPr id="25" name="Retângulo 24"/>
          <p:cNvSpPr/>
          <p:nvPr/>
        </p:nvSpPr>
        <p:spPr>
          <a:xfrm>
            <a:off x="1658740" y="2715370"/>
            <a:ext cx="19382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400" b="1" dirty="0"/>
          </a:p>
          <a:p>
            <a:pPr lvl="0"/>
            <a:endParaRPr lang="pt-BR" sz="2000" b="1" dirty="0"/>
          </a:p>
          <a:p>
            <a:pPr lvl="0"/>
            <a:r>
              <a:rPr lang="pt-BR" sz="2000" b="1" dirty="0"/>
              <a:t>Testados</a:t>
            </a:r>
          </a:p>
          <a:p>
            <a:pPr lvl="0"/>
            <a:endParaRPr lang="pt-BR" sz="2000" b="1" dirty="0"/>
          </a:p>
          <a:p>
            <a:pPr lvl="0"/>
            <a:endParaRPr lang="pt-BR" sz="2000" b="1" dirty="0"/>
          </a:p>
          <a:p>
            <a:r>
              <a:rPr lang="pt-BR" sz="3200" b="1" dirty="0"/>
              <a:t>9.834</a:t>
            </a:r>
          </a:p>
          <a:p>
            <a:endParaRPr lang="pt-BR" sz="3200" b="1" dirty="0"/>
          </a:p>
        </p:txBody>
      </p:sp>
      <p:sp>
        <p:nvSpPr>
          <p:cNvPr id="26" name="Retângulo 25"/>
          <p:cNvSpPr/>
          <p:nvPr/>
        </p:nvSpPr>
        <p:spPr>
          <a:xfrm>
            <a:off x="7414784" y="4571531"/>
            <a:ext cx="3806921" cy="450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SRAG =309</a:t>
            </a:r>
            <a:r>
              <a:rPr lang="pt-BR" sz="1400" b="1" dirty="0"/>
              <a:t>(19%)</a:t>
            </a:r>
            <a:endParaRPr lang="pt-BR" b="1" dirty="0"/>
          </a:p>
        </p:txBody>
      </p:sp>
      <p:sp>
        <p:nvSpPr>
          <p:cNvPr id="27" name="Seta em curva para cima 26"/>
          <p:cNvSpPr/>
          <p:nvPr/>
        </p:nvSpPr>
        <p:spPr>
          <a:xfrm rot="5400000">
            <a:off x="-28136" y="2636856"/>
            <a:ext cx="1871003" cy="801859"/>
          </a:xfrm>
          <a:prstGeom prst="curvedUp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815926" y="5809954"/>
            <a:ext cx="10170942" cy="9495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Coeficiente de Incidência:  351 casos/100.000 habitantes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308295" y="1913203"/>
            <a:ext cx="31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66% de coleta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425157" y="2863435"/>
            <a:ext cx="3832566" cy="480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Óbitos = </a:t>
            </a:r>
            <a:r>
              <a:rPr lang="pt-BR" b="1" dirty="0" smtClean="0"/>
              <a:t>53</a:t>
            </a:r>
            <a:r>
              <a:rPr lang="pt-BR" sz="1400" b="1" dirty="0" smtClean="0"/>
              <a:t>(3,27%)</a:t>
            </a:r>
            <a:r>
              <a:rPr lang="pt-BR" b="1" dirty="0" smtClean="0"/>
              <a:t> </a:t>
            </a:r>
            <a:endParaRPr lang="pt-BR" sz="1400" b="1" dirty="0"/>
          </a:p>
        </p:txBody>
      </p:sp>
      <p:cxnSp>
        <p:nvCxnSpPr>
          <p:cNvPr id="31" name="Conector de seta reta 30"/>
          <p:cNvCxnSpPr/>
          <p:nvPr/>
        </p:nvCxnSpPr>
        <p:spPr>
          <a:xfrm>
            <a:off x="7062881" y="3103551"/>
            <a:ext cx="34207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8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0" y="0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896896" y="-1841166"/>
            <a:ext cx="1034267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Situação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 18/06/2020 - 20h - COVID-19 *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81067"/>
              </p:ext>
            </p:extLst>
          </p:nvPr>
        </p:nvGraphicFramePr>
        <p:xfrm>
          <a:off x="1253975" y="1647486"/>
          <a:ext cx="10297546" cy="29708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2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Notificação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dirty="0"/>
                        <a:t>Síndrome</a:t>
                      </a:r>
                      <a:r>
                        <a:rPr lang="pt-BR" sz="2000" baseline="0" dirty="0"/>
                        <a:t> Gripal Leves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/>
                        <a:t>Data de notificação nas Últimas 24h</a:t>
                      </a:r>
                      <a:endParaRPr lang="pt-BR" sz="2000" dirty="0"/>
                    </a:p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SRAG notificadas nas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/>
                        <a:t>Últimas 24h</a:t>
                      </a:r>
                      <a:endParaRPr lang="pt-BR" sz="2000" dirty="0"/>
                    </a:p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Casos Confirmados</a:t>
                      </a:r>
                      <a:r>
                        <a:rPr lang="pt-BR" sz="2000" baseline="0" dirty="0"/>
                        <a:t> COVID-19 com resultados nas</a:t>
                      </a:r>
                    </a:p>
                    <a:p>
                      <a:pPr algn="ctr"/>
                      <a:r>
                        <a:rPr lang="pt-BR" sz="2000" baseline="0" dirty="0"/>
                        <a:t>Últimas 24h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45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173673" y="645660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*Dados Sujeitos à alterações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53975" y="4999401"/>
            <a:ext cx="4153710" cy="794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735 novas notificações em 17/06/2020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53975" y="5974881"/>
            <a:ext cx="4153710" cy="794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510 novas notificações em 18/06/2020</a:t>
            </a:r>
          </a:p>
        </p:txBody>
      </p:sp>
    </p:spTree>
    <p:extLst>
      <p:ext uri="{BB962C8B-B14F-4D97-AF65-F5344CB8AC3E}">
        <p14:creationId xmlns:p14="http://schemas.microsoft.com/office/powerpoint/2010/main" val="333544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0" y="0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961801" y="-2076266"/>
            <a:ext cx="1034267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dirty="0" smtClean="0">
                <a:latin typeface="+mj-lt"/>
                <a:ea typeface="+mj-ea"/>
                <a:cs typeface="+mj-cs"/>
              </a:rPr>
              <a:t>Casos Confirmados COVID-19, </a:t>
            </a:r>
            <a:r>
              <a:rPr lang="pt-BR" sz="3200" dirty="0">
                <a:latin typeface="+mj-lt"/>
                <a:ea typeface="+mj-ea"/>
                <a:cs typeface="+mj-cs"/>
              </a:rPr>
              <a:t>SJRP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01209" y="649735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Data notificação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652304" y="3488781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Casos Confirmados</a:t>
            </a:r>
            <a:endParaRPr lang="pt-BR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13703"/>
              </p:ext>
            </p:extLst>
          </p:nvPr>
        </p:nvGraphicFramePr>
        <p:xfrm>
          <a:off x="1058543" y="1410695"/>
          <a:ext cx="10497917" cy="479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73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0" y="8709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37121" y="-1664791"/>
            <a:ext cx="1034267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Casos de SRAG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residentes de SJRP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441809" y="6488668"/>
            <a:ext cx="353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SIVEPGripe</a:t>
            </a:r>
            <a:r>
              <a:rPr lang="pt-BR" dirty="0"/>
              <a:t> 18/06/2020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23135"/>
              </p:ext>
            </p:extLst>
          </p:nvPr>
        </p:nvGraphicFramePr>
        <p:xfrm>
          <a:off x="846012" y="2463412"/>
          <a:ext cx="10297546" cy="27373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91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SRAG acumulados (a partir SE notificação nº 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SRAG notificadas </a:t>
                      </a:r>
                      <a:r>
                        <a:rPr lang="pt-BR" sz="2000" baseline="0" dirty="0"/>
                        <a:t>(últimos 14 dias)</a:t>
                      </a:r>
                      <a:endParaRPr lang="pt-BR" sz="2000" dirty="0"/>
                    </a:p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SRAG internados em 18/06/2020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01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1.109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312 </a:t>
                      </a:r>
                      <a:r>
                        <a:rPr lang="pt-BR" sz="2400" dirty="0"/>
                        <a:t>(28%)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baseline="0" dirty="0"/>
                        <a:t>204 internados</a:t>
                      </a:r>
                    </a:p>
                    <a:p>
                      <a:pPr algn="ctr"/>
                      <a:r>
                        <a:rPr lang="pt-BR" sz="2400" baseline="0" dirty="0"/>
                        <a:t>UTI: 73</a:t>
                      </a:r>
                    </a:p>
                    <a:p>
                      <a:pPr algn="ctr"/>
                      <a:r>
                        <a:rPr lang="pt-BR" sz="2400" baseline="0" dirty="0"/>
                        <a:t>Enfermaria: 131</a:t>
                      </a:r>
                    </a:p>
                    <a:p>
                      <a:pPr algn="ctr"/>
                      <a:endParaRPr lang="pt-B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520634" y="5588712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93 confirmados COVID-19 internados (45,6% dos internados)</a:t>
            </a:r>
          </a:p>
        </p:txBody>
      </p:sp>
    </p:spTree>
    <p:extLst>
      <p:ext uri="{BB962C8B-B14F-4D97-AF65-F5344CB8AC3E}">
        <p14:creationId xmlns:p14="http://schemas.microsoft.com/office/powerpoint/2010/main" val="21265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0" y="-110837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7441809" y="6488668"/>
            <a:ext cx="451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smtClean="0"/>
              <a:t>World Health </a:t>
            </a:r>
            <a:r>
              <a:rPr lang="pt-BR" dirty="0" err="1" smtClean="0"/>
              <a:t>Organization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431"/>
          <a:stretch/>
        </p:blipFill>
        <p:spPr>
          <a:xfrm>
            <a:off x="257438" y="39230"/>
            <a:ext cx="11751404" cy="64494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73940" y="134100"/>
            <a:ext cx="6254886" cy="88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Condicões</a:t>
            </a:r>
            <a:r>
              <a:rPr lang="pt-BR" dirty="0" smtClean="0"/>
              <a:t> Especiais para Gravidade: COVID-19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9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0" y="0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36726" y="-2267267"/>
            <a:ext cx="1034267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+mj-lt"/>
                <a:ea typeface="+mj-ea"/>
                <a:cs typeface="+mj-cs"/>
              </a:rPr>
              <a:t>Óbitos COVID-19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residentes de SJRP (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N=53)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441809" y="6488668"/>
            <a:ext cx="353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SIVEPGripe</a:t>
            </a:r>
            <a:r>
              <a:rPr lang="pt-BR" dirty="0"/>
              <a:t> 18/06/2020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14957" y="5334874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Na faixa </a:t>
            </a:r>
            <a:r>
              <a:rPr lang="pt-BR" dirty="0"/>
              <a:t>etária 60 anos ou mais: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77,7% </a:t>
            </a:r>
            <a:r>
              <a:rPr lang="pt-BR" dirty="0"/>
              <a:t>Sexo Feminino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69.23% Sexo Masculino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9C68DD-5D5D-44C5-A34B-A95F4D025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340551"/>
              </p:ext>
            </p:extLst>
          </p:nvPr>
        </p:nvGraphicFramePr>
        <p:xfrm>
          <a:off x="6444858" y="1548145"/>
          <a:ext cx="5199270" cy="358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373BFC7-C01B-4055-89CD-25F53EB6E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316594"/>
              </p:ext>
            </p:extLst>
          </p:nvPr>
        </p:nvGraphicFramePr>
        <p:xfrm>
          <a:off x="811353" y="1555111"/>
          <a:ext cx="5763617" cy="35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06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20312" y="2506630"/>
            <a:ext cx="8260301" cy="2195276"/>
          </a:xfrm>
        </p:spPr>
        <p:txBody>
          <a:bodyPr/>
          <a:lstStyle/>
          <a:p>
            <a:pPr algn="ctr"/>
            <a:r>
              <a:rPr lang="pt-BR" sz="6600" b="1" dirty="0">
                <a:solidFill>
                  <a:schemeClr val="tx1"/>
                </a:solidFill>
              </a:rPr>
              <a:t>CORONAVÍRUS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21/05/2020</a:t>
            </a:r>
          </a:p>
        </p:txBody>
      </p:sp>
      <p:pic>
        <p:nvPicPr>
          <p:cNvPr id="4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798" y="778705"/>
            <a:ext cx="2339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20311" y="5221517"/>
            <a:ext cx="8825659" cy="861420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chemeClr val="tx1"/>
                </a:solidFill>
              </a:rPr>
              <a:t>Aldenis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albaneze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borim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</a:rPr>
              <a:t>Secretário de saúde de são </a:t>
            </a:r>
            <a:r>
              <a:rPr lang="pt-BR" b="1" dirty="0" err="1">
                <a:solidFill>
                  <a:schemeClr val="tx1"/>
                </a:solidFill>
              </a:rPr>
              <a:t>josé</a:t>
            </a:r>
            <a:r>
              <a:rPr lang="pt-BR" b="1" dirty="0">
                <a:solidFill>
                  <a:schemeClr val="tx1"/>
                </a:solidFill>
              </a:rPr>
              <a:t> do rio preto-sp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>
          <a:xfrm>
            <a:off x="0" y="-102355"/>
            <a:ext cx="12192000" cy="6968837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</a:t>
            </a: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5" descr="https://www.leismunicipais.com.br/img/cidades/sp/sao-jose-do-rio-pre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9402" y="157380"/>
            <a:ext cx="982258" cy="7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961801" y="-2076266"/>
            <a:ext cx="1034267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dirty="0" smtClean="0">
                <a:latin typeface="+mj-lt"/>
                <a:ea typeface="+mj-ea"/>
                <a:cs typeface="+mj-cs"/>
              </a:rPr>
              <a:t>Óbitos Covid-19, segundo condição especial (</a:t>
            </a:r>
            <a:r>
              <a:rPr lang="pt-BR" sz="3200" dirty="0" err="1" smtClean="0">
                <a:latin typeface="+mj-lt"/>
                <a:ea typeface="+mj-ea"/>
                <a:cs typeface="+mj-cs"/>
              </a:rPr>
              <a:t>comorbidades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), residentes </a:t>
            </a:r>
            <a:r>
              <a:rPr lang="pt-BR" sz="3200" dirty="0">
                <a:latin typeface="+mj-lt"/>
                <a:ea typeface="+mj-ea"/>
                <a:cs typeface="+mj-cs"/>
              </a:rPr>
              <a:t>SJRP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75163" y="649715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Percentual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625853" y="3488781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Condição Especial</a:t>
            </a:r>
            <a:endParaRPr lang="pt-BR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636694"/>
              </p:ext>
            </p:extLst>
          </p:nvPr>
        </p:nvGraphicFramePr>
        <p:xfrm>
          <a:off x="1637211" y="1772926"/>
          <a:ext cx="9502191" cy="380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to 2"/>
          <p:cNvCxnSpPr/>
          <p:nvPr/>
        </p:nvCxnSpPr>
        <p:spPr>
          <a:xfrm flipV="1">
            <a:off x="3501957" y="5136204"/>
            <a:ext cx="7558392" cy="85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11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6209</TotalTime>
  <Words>428</Words>
  <Application>Microsoft Office PowerPoint</Application>
  <PresentationFormat>Widescreen</PresentationFormat>
  <Paragraphs>99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Íon</vt:lpstr>
      <vt:lpstr>CORONAVÍRUS 21/05/2020</vt:lpstr>
      <vt:lpstr>CORONAVÍRUS 21/05/2020</vt:lpstr>
      <vt:lpstr>CORONAVÍRUS 21/05/2020</vt:lpstr>
      <vt:lpstr>CORONAVÍRUS 21/05/2020</vt:lpstr>
      <vt:lpstr>CORONAVÍRUS 21/05/2020</vt:lpstr>
      <vt:lpstr>CORONAVÍRUS 21/05/2020</vt:lpstr>
      <vt:lpstr>CORONAVÍRUS 21/05/2020</vt:lpstr>
      <vt:lpstr>CORONAVÍRUS 21/05/2020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Francesli Negri Reis</dc:creator>
  <cp:lastModifiedBy>Andreia Francesli Negri Reis</cp:lastModifiedBy>
  <cp:revision>417</cp:revision>
  <cp:lastPrinted>2020-06-18T13:39:05Z</cp:lastPrinted>
  <dcterms:created xsi:type="dcterms:W3CDTF">2020-04-28T18:33:59Z</dcterms:created>
  <dcterms:modified xsi:type="dcterms:W3CDTF">2020-06-19T19:27:58Z</dcterms:modified>
</cp:coreProperties>
</file>